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sldIdLst>
    <p:sldId id="266" r:id="rId5"/>
    <p:sldId id="319" r:id="rId6"/>
    <p:sldId id="330" r:id="rId7"/>
    <p:sldId id="308" r:id="rId8"/>
    <p:sldId id="333" r:id="rId9"/>
    <p:sldId id="329" r:id="rId10"/>
    <p:sldId id="310" r:id="rId11"/>
    <p:sldId id="324" r:id="rId12"/>
    <p:sldId id="325" r:id="rId13"/>
    <p:sldId id="322" r:id="rId14"/>
    <p:sldId id="327" r:id="rId15"/>
    <p:sldId id="311" r:id="rId16"/>
    <p:sldId id="316" r:id="rId17"/>
    <p:sldId id="328" r:id="rId18"/>
    <p:sldId id="331" r:id="rId19"/>
    <p:sldId id="326" r:id="rId20"/>
    <p:sldId id="314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3431" autoAdjust="0"/>
  </p:normalViewPr>
  <p:slideViewPr>
    <p:cSldViewPr snapToGrid="0">
      <p:cViewPr varScale="1">
        <p:scale>
          <a:sx n="93" d="100"/>
          <a:sy n="93" d="100"/>
        </p:scale>
        <p:origin x="10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46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u="sng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FY 2021-2022</a:t>
          </a:r>
        </a:p>
        <a:p>
          <a:pPr>
            <a:lnSpc>
              <a:spcPct val="100000"/>
            </a:lnSpc>
            <a:defRPr cap="all"/>
          </a:pPr>
          <a:r>
            <a:rPr lang="en-US" sz="12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SINGLE-FAMILY: 579 </a:t>
          </a:r>
        </a:p>
        <a:p>
          <a:pPr>
            <a:lnSpc>
              <a:spcPct val="100000"/>
            </a:lnSpc>
          </a:pPr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PERMITS: 2,416</a:t>
          </a:r>
        </a:p>
        <a:p>
          <a:pPr>
            <a:lnSpc>
              <a:spcPct val="100000"/>
            </a:lnSpc>
          </a:pPr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BUSINESS TAX RECEIPTS: 529 </a:t>
          </a:r>
          <a:endParaRPr lang="en-US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FY</a:t>
          </a:r>
          <a:r>
            <a:rPr lang="en-US" sz="1600" b="1" u="sng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2022-2023</a:t>
          </a:r>
        </a:p>
        <a:p>
          <a:pPr>
            <a:lnSpc>
              <a:spcPct val="100000"/>
            </a:lnSpc>
            <a:defRPr cap="all"/>
          </a:pPr>
          <a:r>
            <a:rPr lang="en-US" sz="12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SINGLE-FAMILY: 712</a:t>
          </a:r>
        </a:p>
        <a:p>
          <a:pPr>
            <a:lnSpc>
              <a:spcPct val="100000"/>
            </a:lnSpc>
          </a:pPr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PERMITS: 2,972</a:t>
          </a:r>
        </a:p>
        <a:p>
          <a:pPr>
            <a:lnSpc>
              <a:spcPct val="100000"/>
            </a:lnSpc>
          </a:pPr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BUSINESS TAX RECEIPTS: 493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26% AVERAGE ANNUAL GROWTH RATE</a:t>
          </a:r>
          <a:endParaRPr lang="en-US" sz="1600" dirty="0"/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1 with solid fill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 with solid fill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 custScaleX="141528">
        <dgm:presLayoutVars>
          <dgm:chMax val="1"/>
          <dgm:chPref val="1"/>
        </dgm:presLayoutVars>
      </dgm:prSet>
      <dgm:spPr/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567501" y="351789"/>
          <a:ext cx="1612687" cy="16126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911189" y="695477"/>
          <a:ext cx="925312" cy="925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51970" y="2466790"/>
          <a:ext cx="264375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u="sng" kern="12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FY 2021-2022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SINGLE-FAMILY: 579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PERMITS: 2,416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BUSINESS TAX RECEIPTS: 529 </a:t>
          </a:r>
          <a:endParaRPr lang="en-US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970" y="2466790"/>
        <a:ext cx="2643750" cy="967500"/>
      </dsp:txXfrm>
    </dsp:sp>
    <dsp:sp modelId="{543C18BC-1989-44B2-9862-C670C61D3452}">
      <dsp:nvSpPr>
        <dsp:cNvPr id="0" name=""/>
        <dsp:cNvSpPr/>
      </dsp:nvSpPr>
      <dsp:spPr>
        <a:xfrm>
          <a:off x="4222856" y="351789"/>
          <a:ext cx="1612687" cy="16126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66543" y="695477"/>
          <a:ext cx="925312" cy="925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158376" y="2466790"/>
          <a:ext cx="3741646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FY</a:t>
          </a:r>
          <a:r>
            <a:rPr lang="en-US" sz="1600" b="1" u="sng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2022-2023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SINGLE-FAMILY: 712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PERMITS: 2,972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BUSINESS TAX RECEIPTS: 493</a:t>
          </a:r>
        </a:p>
      </dsp:txBody>
      <dsp:txXfrm>
        <a:off x="3158376" y="2466790"/>
        <a:ext cx="3741646" cy="967500"/>
      </dsp:txXfrm>
    </dsp:sp>
    <dsp:sp modelId="{5BDDFF18-9AEC-4E5E-B9AA-33D86F01A63E}">
      <dsp:nvSpPr>
        <dsp:cNvPr id="0" name=""/>
        <dsp:cNvSpPr/>
      </dsp:nvSpPr>
      <dsp:spPr>
        <a:xfrm>
          <a:off x="7878210" y="351789"/>
          <a:ext cx="1612687" cy="16126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221898" y="695477"/>
          <a:ext cx="925312" cy="9253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362679" y="2466790"/>
          <a:ext cx="264375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26% AVERAGE ANNUAL GROWTH RATE</a:t>
          </a:r>
          <a:endParaRPr lang="en-US" sz="1600" kern="1200" dirty="0"/>
        </a:p>
      </dsp:txBody>
      <dsp:txXfrm>
        <a:off x="7362679" y="2466790"/>
        <a:ext cx="2643750" cy="96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63D39EF-8340-42CE-A4DA-20ACB73DA5A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36C8AB-30AD-4E33-B916-C0A4CA108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7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60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94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2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SunTrust building.</a:t>
            </a:r>
          </a:p>
          <a:p>
            <a:endParaRPr lang="en-US" dirty="0"/>
          </a:p>
          <a:p>
            <a:r>
              <a:rPr lang="en-US" dirty="0"/>
              <a:t>LOI - $1million</a:t>
            </a:r>
          </a:p>
          <a:p>
            <a:r>
              <a:rPr lang="en-US" dirty="0"/>
              <a:t>Appraisal – $1.75 M</a:t>
            </a:r>
          </a:p>
          <a:p>
            <a:r>
              <a:rPr lang="en-US" dirty="0"/>
              <a:t>Asking - $1.9 M</a:t>
            </a:r>
          </a:p>
          <a:p>
            <a:r>
              <a:rPr lang="en-US" dirty="0"/>
              <a:t>Purchase price - $1.8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2022, Florida averaged 1,142 people moving to the state each day. </a:t>
            </a:r>
          </a:p>
          <a:p>
            <a:endParaRPr lang="en-US" dirty="0"/>
          </a:p>
          <a:p>
            <a:r>
              <a:rPr lang="en-US" dirty="0"/>
              <a:t>The Florida Citrus industry is undergoing a tremendous paradigm as citrus greening continues to reduce acreage, further exacerbating the pressure to convert the land to other uses.</a:t>
            </a:r>
          </a:p>
          <a:p>
            <a:endParaRPr lang="en-US" dirty="0"/>
          </a:p>
          <a:p>
            <a:r>
              <a:rPr lang="en-US" dirty="0"/>
              <a:t>Polk County experienced more people moving to Polk County per day than Orange and Hillsborough County from 2020-2022.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19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lighted soccer fields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9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0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35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3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6C8AB-30AD-4E33-B916-C0A4CA1083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9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999" y="639097"/>
            <a:ext cx="5365891" cy="3494791"/>
          </a:xfrm>
        </p:spPr>
        <p:txBody>
          <a:bodyPr>
            <a:normAutofit/>
          </a:bodyPr>
          <a:lstStyle/>
          <a:p>
            <a:r>
              <a:rPr lang="en-US" dirty="0"/>
              <a:t>Auburndale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Development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5C5A7DC-406B-42C7-9F1C-0BFE04C7D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455" y="5877964"/>
            <a:ext cx="1803436" cy="9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2F185-4639-CE69-8976-694E7D17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North Auburndale Park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D84FD9C-19E0-57F3-B01A-42EFFF6BC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963890"/>
            <a:ext cx="6912217" cy="4406538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22C429C-CBE3-34EA-B19B-6BC5DAFF6C3F}"/>
              </a:ext>
            </a:extLst>
          </p:cNvPr>
          <p:cNvSpPr/>
          <p:nvPr/>
        </p:nvSpPr>
        <p:spPr>
          <a:xfrm>
            <a:off x="4991100" y="2009775"/>
            <a:ext cx="676275" cy="1485900"/>
          </a:xfrm>
          <a:custGeom>
            <a:avLst/>
            <a:gdLst>
              <a:gd name="connsiteX0" fmla="*/ 0 w 676275"/>
              <a:gd name="connsiteY0" fmla="*/ 0 h 1485900"/>
              <a:gd name="connsiteX1" fmla="*/ 0 w 676275"/>
              <a:gd name="connsiteY1" fmla="*/ 714375 h 1485900"/>
              <a:gd name="connsiteX2" fmla="*/ 571500 w 676275"/>
              <a:gd name="connsiteY2" fmla="*/ 723900 h 1485900"/>
              <a:gd name="connsiteX3" fmla="*/ 581025 w 676275"/>
              <a:gd name="connsiteY3" fmla="*/ 1485900 h 1485900"/>
              <a:gd name="connsiteX4" fmla="*/ 676275 w 676275"/>
              <a:gd name="connsiteY4" fmla="*/ 1476375 h 1485900"/>
              <a:gd name="connsiteX5" fmla="*/ 628650 w 676275"/>
              <a:gd name="connsiteY5" fmla="*/ 152400 h 1485900"/>
              <a:gd name="connsiteX6" fmla="*/ 0 w 676275"/>
              <a:gd name="connsiteY6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275" h="1485900">
                <a:moveTo>
                  <a:pt x="0" y="0"/>
                </a:moveTo>
                <a:lnTo>
                  <a:pt x="0" y="714375"/>
                </a:lnTo>
                <a:lnTo>
                  <a:pt x="571500" y="723900"/>
                </a:lnTo>
                <a:lnTo>
                  <a:pt x="581025" y="1485900"/>
                </a:lnTo>
                <a:lnTo>
                  <a:pt x="676275" y="1476375"/>
                </a:lnTo>
                <a:lnTo>
                  <a:pt x="628650" y="15240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18F3EF7-BE77-2ECF-B6B2-C52CD06E098A}"/>
              </a:ext>
            </a:extLst>
          </p:cNvPr>
          <p:cNvSpPr/>
          <p:nvPr/>
        </p:nvSpPr>
        <p:spPr>
          <a:xfrm>
            <a:off x="5204389" y="2273181"/>
            <a:ext cx="179461" cy="179462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5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765C05-B83F-279D-824B-705B22E63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B986F88-1433-4AF7-AF71-41A89DC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46064">
                <a:srgbClr val="000000">
                  <a:alpha val="30000"/>
                </a:srgbClr>
              </a:gs>
              <a:gs pos="68000">
                <a:srgbClr val="000000">
                  <a:alpha val="20000"/>
                </a:srgbClr>
              </a:gs>
              <a:gs pos="0">
                <a:schemeClr val="tx1">
                  <a:alpha val="0"/>
                </a:schemeClr>
              </a:gs>
              <a:gs pos="2600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7590ED-93A0-4651-BD35-6E44DEFF95E7}"/>
              </a:ext>
            </a:extLst>
          </p:cNvPr>
          <p:cNvSpPr txBox="1">
            <a:spLocks/>
          </p:cNvSpPr>
          <p:nvPr/>
        </p:nvSpPr>
        <p:spPr>
          <a:xfrm>
            <a:off x="1420401" y="2187823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</a:rPr>
              <a:t>The Innovation District</a:t>
            </a: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A44FFD5D-B985-4624-BBCD-50AD2E168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6400798"/>
            <a:ext cx="12188952" cy="457201"/>
          </a:xfrm>
          <a:prstGeom prst="rect">
            <a:avLst/>
          </a:prstGeom>
          <a:gradFill>
            <a:gsLst>
              <a:gs pos="61000">
                <a:srgbClr val="000000">
                  <a:alpha val="10000"/>
                </a:srgbClr>
              </a:gs>
              <a:gs pos="7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BFA64-ECCC-F677-A569-EF1211ADE955}"/>
              </a:ext>
            </a:extLst>
          </p:cNvPr>
          <p:cNvSpPr txBox="1"/>
          <p:nvPr/>
        </p:nvSpPr>
        <p:spPr>
          <a:xfrm>
            <a:off x="6316038" y="340681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A dense, mixed-use area within cities that connects universities and established institutions with entrepreneurial entities such as startups and business escalators.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796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E7590ED-93A0-4651-BD35-6E44DEFF95E7}"/>
              </a:ext>
            </a:extLst>
          </p:cNvPr>
          <p:cNvSpPr txBox="1">
            <a:spLocks/>
          </p:cNvSpPr>
          <p:nvPr/>
        </p:nvSpPr>
        <p:spPr>
          <a:xfrm>
            <a:off x="6609684" y="176463"/>
            <a:ext cx="4813072" cy="86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Innovation District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06E893-3890-46A5-848A-9155CEB5BF6A}"/>
              </a:ext>
            </a:extLst>
          </p:cNvPr>
          <p:cNvGrpSpPr/>
          <p:nvPr/>
        </p:nvGrpSpPr>
        <p:grpSpPr>
          <a:xfrm>
            <a:off x="56147" y="69057"/>
            <a:ext cx="4511181" cy="6262687"/>
            <a:chOff x="56147" y="69057"/>
            <a:chExt cx="4511181" cy="62626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00614F-7A96-48FE-A042-AEE926DE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74" y="69057"/>
              <a:ext cx="4508054" cy="6262687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E83B18-7809-4E8D-8DE7-505638C2B9ED}"/>
                </a:ext>
              </a:extLst>
            </p:cNvPr>
            <p:cNvSpPr/>
            <p:nvPr/>
          </p:nvSpPr>
          <p:spPr>
            <a:xfrm>
              <a:off x="56147" y="1451811"/>
              <a:ext cx="1588169" cy="1933073"/>
            </a:xfrm>
            <a:custGeom>
              <a:avLst/>
              <a:gdLst>
                <a:gd name="connsiteX0" fmla="*/ 8021 w 1588169"/>
                <a:gd name="connsiteY0" fmla="*/ 409073 h 1933073"/>
                <a:gd name="connsiteX1" fmla="*/ 0 w 1588169"/>
                <a:gd name="connsiteY1" fmla="*/ 778042 h 1933073"/>
                <a:gd name="connsiteX2" fmla="*/ 481264 w 1588169"/>
                <a:gd name="connsiteY2" fmla="*/ 786063 h 1933073"/>
                <a:gd name="connsiteX3" fmla="*/ 713874 w 1588169"/>
                <a:gd name="connsiteY3" fmla="*/ 898357 h 1933073"/>
                <a:gd name="connsiteX4" fmla="*/ 1090864 w 1588169"/>
                <a:gd name="connsiteY4" fmla="*/ 818147 h 1933073"/>
                <a:gd name="connsiteX5" fmla="*/ 1074821 w 1588169"/>
                <a:gd name="connsiteY5" fmla="*/ 1524000 h 1933073"/>
                <a:gd name="connsiteX6" fmla="*/ 1155032 w 1588169"/>
                <a:gd name="connsiteY6" fmla="*/ 1708484 h 1933073"/>
                <a:gd name="connsiteX7" fmla="*/ 1179095 w 1588169"/>
                <a:gd name="connsiteY7" fmla="*/ 1917031 h 1933073"/>
                <a:gd name="connsiteX8" fmla="*/ 1179095 w 1588169"/>
                <a:gd name="connsiteY8" fmla="*/ 1925052 h 1933073"/>
                <a:gd name="connsiteX9" fmla="*/ 1395664 w 1588169"/>
                <a:gd name="connsiteY9" fmla="*/ 1933073 h 1933073"/>
                <a:gd name="connsiteX10" fmla="*/ 1588169 w 1588169"/>
                <a:gd name="connsiteY10" fmla="*/ 1909010 h 1933073"/>
                <a:gd name="connsiteX11" fmla="*/ 1540042 w 1588169"/>
                <a:gd name="connsiteY11" fmla="*/ 778042 h 1933073"/>
                <a:gd name="connsiteX12" fmla="*/ 1475874 w 1588169"/>
                <a:gd name="connsiteY12" fmla="*/ 0 h 1933073"/>
                <a:gd name="connsiteX13" fmla="*/ 1243264 w 1588169"/>
                <a:gd name="connsiteY13" fmla="*/ 0 h 1933073"/>
                <a:gd name="connsiteX14" fmla="*/ 978569 w 1588169"/>
                <a:gd name="connsiteY14" fmla="*/ 64168 h 1933073"/>
                <a:gd name="connsiteX15" fmla="*/ 641685 w 1588169"/>
                <a:gd name="connsiteY15" fmla="*/ 200526 h 1933073"/>
                <a:gd name="connsiteX16" fmla="*/ 8021 w 1588169"/>
                <a:gd name="connsiteY16" fmla="*/ 409073 h 1933073"/>
                <a:gd name="connsiteX0" fmla="*/ 8021 w 1588169"/>
                <a:gd name="connsiteY0" fmla="*/ 409073 h 1933073"/>
                <a:gd name="connsiteX1" fmla="*/ 0 w 1588169"/>
                <a:gd name="connsiteY1" fmla="*/ 778042 h 1933073"/>
                <a:gd name="connsiteX2" fmla="*/ 481264 w 1588169"/>
                <a:gd name="connsiteY2" fmla="*/ 786063 h 1933073"/>
                <a:gd name="connsiteX3" fmla="*/ 713874 w 1588169"/>
                <a:gd name="connsiteY3" fmla="*/ 898357 h 1933073"/>
                <a:gd name="connsiteX4" fmla="*/ 1018675 w 1588169"/>
                <a:gd name="connsiteY4" fmla="*/ 930442 h 1933073"/>
                <a:gd name="connsiteX5" fmla="*/ 1074821 w 1588169"/>
                <a:gd name="connsiteY5" fmla="*/ 1524000 h 1933073"/>
                <a:gd name="connsiteX6" fmla="*/ 1155032 w 1588169"/>
                <a:gd name="connsiteY6" fmla="*/ 1708484 h 1933073"/>
                <a:gd name="connsiteX7" fmla="*/ 1179095 w 1588169"/>
                <a:gd name="connsiteY7" fmla="*/ 1917031 h 1933073"/>
                <a:gd name="connsiteX8" fmla="*/ 1179095 w 1588169"/>
                <a:gd name="connsiteY8" fmla="*/ 1925052 h 1933073"/>
                <a:gd name="connsiteX9" fmla="*/ 1395664 w 1588169"/>
                <a:gd name="connsiteY9" fmla="*/ 1933073 h 1933073"/>
                <a:gd name="connsiteX10" fmla="*/ 1588169 w 1588169"/>
                <a:gd name="connsiteY10" fmla="*/ 1909010 h 1933073"/>
                <a:gd name="connsiteX11" fmla="*/ 1540042 w 1588169"/>
                <a:gd name="connsiteY11" fmla="*/ 778042 h 1933073"/>
                <a:gd name="connsiteX12" fmla="*/ 1475874 w 1588169"/>
                <a:gd name="connsiteY12" fmla="*/ 0 h 1933073"/>
                <a:gd name="connsiteX13" fmla="*/ 1243264 w 1588169"/>
                <a:gd name="connsiteY13" fmla="*/ 0 h 1933073"/>
                <a:gd name="connsiteX14" fmla="*/ 978569 w 1588169"/>
                <a:gd name="connsiteY14" fmla="*/ 64168 h 1933073"/>
                <a:gd name="connsiteX15" fmla="*/ 641685 w 1588169"/>
                <a:gd name="connsiteY15" fmla="*/ 200526 h 1933073"/>
                <a:gd name="connsiteX16" fmla="*/ 8021 w 1588169"/>
                <a:gd name="connsiteY16" fmla="*/ 409073 h 1933073"/>
                <a:gd name="connsiteX0" fmla="*/ 8021 w 1588169"/>
                <a:gd name="connsiteY0" fmla="*/ 409073 h 1933073"/>
                <a:gd name="connsiteX1" fmla="*/ 0 w 1588169"/>
                <a:gd name="connsiteY1" fmla="*/ 778042 h 1933073"/>
                <a:gd name="connsiteX2" fmla="*/ 513349 w 1588169"/>
                <a:gd name="connsiteY2" fmla="*/ 633663 h 1933073"/>
                <a:gd name="connsiteX3" fmla="*/ 713874 w 1588169"/>
                <a:gd name="connsiteY3" fmla="*/ 898357 h 1933073"/>
                <a:gd name="connsiteX4" fmla="*/ 1018675 w 1588169"/>
                <a:gd name="connsiteY4" fmla="*/ 930442 h 1933073"/>
                <a:gd name="connsiteX5" fmla="*/ 1074821 w 1588169"/>
                <a:gd name="connsiteY5" fmla="*/ 1524000 h 1933073"/>
                <a:gd name="connsiteX6" fmla="*/ 1155032 w 1588169"/>
                <a:gd name="connsiteY6" fmla="*/ 1708484 h 1933073"/>
                <a:gd name="connsiteX7" fmla="*/ 1179095 w 1588169"/>
                <a:gd name="connsiteY7" fmla="*/ 1917031 h 1933073"/>
                <a:gd name="connsiteX8" fmla="*/ 1179095 w 1588169"/>
                <a:gd name="connsiteY8" fmla="*/ 1925052 h 1933073"/>
                <a:gd name="connsiteX9" fmla="*/ 1395664 w 1588169"/>
                <a:gd name="connsiteY9" fmla="*/ 1933073 h 1933073"/>
                <a:gd name="connsiteX10" fmla="*/ 1588169 w 1588169"/>
                <a:gd name="connsiteY10" fmla="*/ 1909010 h 1933073"/>
                <a:gd name="connsiteX11" fmla="*/ 1540042 w 1588169"/>
                <a:gd name="connsiteY11" fmla="*/ 778042 h 1933073"/>
                <a:gd name="connsiteX12" fmla="*/ 1475874 w 1588169"/>
                <a:gd name="connsiteY12" fmla="*/ 0 h 1933073"/>
                <a:gd name="connsiteX13" fmla="*/ 1243264 w 1588169"/>
                <a:gd name="connsiteY13" fmla="*/ 0 h 1933073"/>
                <a:gd name="connsiteX14" fmla="*/ 978569 w 1588169"/>
                <a:gd name="connsiteY14" fmla="*/ 64168 h 1933073"/>
                <a:gd name="connsiteX15" fmla="*/ 641685 w 1588169"/>
                <a:gd name="connsiteY15" fmla="*/ 200526 h 1933073"/>
                <a:gd name="connsiteX16" fmla="*/ 8021 w 1588169"/>
                <a:gd name="connsiteY16" fmla="*/ 409073 h 1933073"/>
                <a:gd name="connsiteX0" fmla="*/ 8021 w 1588169"/>
                <a:gd name="connsiteY0" fmla="*/ 409073 h 1933073"/>
                <a:gd name="connsiteX1" fmla="*/ 0 w 1588169"/>
                <a:gd name="connsiteY1" fmla="*/ 778042 h 1933073"/>
                <a:gd name="connsiteX2" fmla="*/ 513349 w 1588169"/>
                <a:gd name="connsiteY2" fmla="*/ 633663 h 1933073"/>
                <a:gd name="connsiteX3" fmla="*/ 745958 w 1588169"/>
                <a:gd name="connsiteY3" fmla="*/ 890336 h 1933073"/>
                <a:gd name="connsiteX4" fmla="*/ 1018675 w 1588169"/>
                <a:gd name="connsiteY4" fmla="*/ 930442 h 1933073"/>
                <a:gd name="connsiteX5" fmla="*/ 1074821 w 1588169"/>
                <a:gd name="connsiteY5" fmla="*/ 1524000 h 1933073"/>
                <a:gd name="connsiteX6" fmla="*/ 1155032 w 1588169"/>
                <a:gd name="connsiteY6" fmla="*/ 1708484 h 1933073"/>
                <a:gd name="connsiteX7" fmla="*/ 1179095 w 1588169"/>
                <a:gd name="connsiteY7" fmla="*/ 1917031 h 1933073"/>
                <a:gd name="connsiteX8" fmla="*/ 1179095 w 1588169"/>
                <a:gd name="connsiteY8" fmla="*/ 1925052 h 1933073"/>
                <a:gd name="connsiteX9" fmla="*/ 1395664 w 1588169"/>
                <a:gd name="connsiteY9" fmla="*/ 1933073 h 1933073"/>
                <a:gd name="connsiteX10" fmla="*/ 1588169 w 1588169"/>
                <a:gd name="connsiteY10" fmla="*/ 1909010 h 1933073"/>
                <a:gd name="connsiteX11" fmla="*/ 1540042 w 1588169"/>
                <a:gd name="connsiteY11" fmla="*/ 778042 h 1933073"/>
                <a:gd name="connsiteX12" fmla="*/ 1475874 w 1588169"/>
                <a:gd name="connsiteY12" fmla="*/ 0 h 1933073"/>
                <a:gd name="connsiteX13" fmla="*/ 1243264 w 1588169"/>
                <a:gd name="connsiteY13" fmla="*/ 0 h 1933073"/>
                <a:gd name="connsiteX14" fmla="*/ 978569 w 1588169"/>
                <a:gd name="connsiteY14" fmla="*/ 64168 h 1933073"/>
                <a:gd name="connsiteX15" fmla="*/ 641685 w 1588169"/>
                <a:gd name="connsiteY15" fmla="*/ 200526 h 1933073"/>
                <a:gd name="connsiteX16" fmla="*/ 8021 w 1588169"/>
                <a:gd name="connsiteY16" fmla="*/ 409073 h 1933073"/>
                <a:gd name="connsiteX0" fmla="*/ 8021 w 1588169"/>
                <a:gd name="connsiteY0" fmla="*/ 409073 h 1933073"/>
                <a:gd name="connsiteX1" fmla="*/ 0 w 1588169"/>
                <a:gd name="connsiteY1" fmla="*/ 778042 h 1933073"/>
                <a:gd name="connsiteX2" fmla="*/ 513349 w 1588169"/>
                <a:gd name="connsiteY2" fmla="*/ 633663 h 1933073"/>
                <a:gd name="connsiteX3" fmla="*/ 745958 w 1588169"/>
                <a:gd name="connsiteY3" fmla="*/ 890336 h 1933073"/>
                <a:gd name="connsiteX4" fmla="*/ 1018675 w 1588169"/>
                <a:gd name="connsiteY4" fmla="*/ 930442 h 1933073"/>
                <a:gd name="connsiteX5" fmla="*/ 1130969 w 1588169"/>
                <a:gd name="connsiteY5" fmla="*/ 1507957 h 1933073"/>
                <a:gd name="connsiteX6" fmla="*/ 1155032 w 1588169"/>
                <a:gd name="connsiteY6" fmla="*/ 1708484 h 1933073"/>
                <a:gd name="connsiteX7" fmla="*/ 1179095 w 1588169"/>
                <a:gd name="connsiteY7" fmla="*/ 1917031 h 1933073"/>
                <a:gd name="connsiteX8" fmla="*/ 1179095 w 1588169"/>
                <a:gd name="connsiteY8" fmla="*/ 1925052 h 1933073"/>
                <a:gd name="connsiteX9" fmla="*/ 1395664 w 1588169"/>
                <a:gd name="connsiteY9" fmla="*/ 1933073 h 1933073"/>
                <a:gd name="connsiteX10" fmla="*/ 1588169 w 1588169"/>
                <a:gd name="connsiteY10" fmla="*/ 1909010 h 1933073"/>
                <a:gd name="connsiteX11" fmla="*/ 1540042 w 1588169"/>
                <a:gd name="connsiteY11" fmla="*/ 778042 h 1933073"/>
                <a:gd name="connsiteX12" fmla="*/ 1475874 w 1588169"/>
                <a:gd name="connsiteY12" fmla="*/ 0 h 1933073"/>
                <a:gd name="connsiteX13" fmla="*/ 1243264 w 1588169"/>
                <a:gd name="connsiteY13" fmla="*/ 0 h 1933073"/>
                <a:gd name="connsiteX14" fmla="*/ 978569 w 1588169"/>
                <a:gd name="connsiteY14" fmla="*/ 64168 h 1933073"/>
                <a:gd name="connsiteX15" fmla="*/ 641685 w 1588169"/>
                <a:gd name="connsiteY15" fmla="*/ 200526 h 1933073"/>
                <a:gd name="connsiteX16" fmla="*/ 8021 w 1588169"/>
                <a:gd name="connsiteY16" fmla="*/ 409073 h 1933073"/>
                <a:gd name="connsiteX0" fmla="*/ 8021 w 1588169"/>
                <a:gd name="connsiteY0" fmla="*/ 409073 h 1933073"/>
                <a:gd name="connsiteX1" fmla="*/ 0 w 1588169"/>
                <a:gd name="connsiteY1" fmla="*/ 778042 h 1933073"/>
                <a:gd name="connsiteX2" fmla="*/ 513349 w 1588169"/>
                <a:gd name="connsiteY2" fmla="*/ 633663 h 1933073"/>
                <a:gd name="connsiteX3" fmla="*/ 745958 w 1588169"/>
                <a:gd name="connsiteY3" fmla="*/ 890336 h 1933073"/>
                <a:gd name="connsiteX4" fmla="*/ 1018675 w 1588169"/>
                <a:gd name="connsiteY4" fmla="*/ 930442 h 1933073"/>
                <a:gd name="connsiteX5" fmla="*/ 1130969 w 1588169"/>
                <a:gd name="connsiteY5" fmla="*/ 1507957 h 1933073"/>
                <a:gd name="connsiteX6" fmla="*/ 1155032 w 1588169"/>
                <a:gd name="connsiteY6" fmla="*/ 1708484 h 1933073"/>
                <a:gd name="connsiteX7" fmla="*/ 1179095 w 1588169"/>
                <a:gd name="connsiteY7" fmla="*/ 1917031 h 1933073"/>
                <a:gd name="connsiteX8" fmla="*/ 1179095 w 1588169"/>
                <a:gd name="connsiteY8" fmla="*/ 1925052 h 1933073"/>
                <a:gd name="connsiteX9" fmla="*/ 1395664 w 1588169"/>
                <a:gd name="connsiteY9" fmla="*/ 1933073 h 1933073"/>
                <a:gd name="connsiteX10" fmla="*/ 1588169 w 1588169"/>
                <a:gd name="connsiteY10" fmla="*/ 1909010 h 1933073"/>
                <a:gd name="connsiteX11" fmla="*/ 1540042 w 1588169"/>
                <a:gd name="connsiteY11" fmla="*/ 778042 h 1933073"/>
                <a:gd name="connsiteX12" fmla="*/ 1475874 w 1588169"/>
                <a:gd name="connsiteY12" fmla="*/ 0 h 1933073"/>
                <a:gd name="connsiteX13" fmla="*/ 1243264 w 1588169"/>
                <a:gd name="connsiteY13" fmla="*/ 0 h 1933073"/>
                <a:gd name="connsiteX14" fmla="*/ 978569 w 1588169"/>
                <a:gd name="connsiteY14" fmla="*/ 64168 h 1933073"/>
                <a:gd name="connsiteX15" fmla="*/ 641685 w 1588169"/>
                <a:gd name="connsiteY15" fmla="*/ 200526 h 1933073"/>
                <a:gd name="connsiteX16" fmla="*/ 8021 w 1588169"/>
                <a:gd name="connsiteY16" fmla="*/ 409073 h 193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8169" h="1933073">
                  <a:moveTo>
                    <a:pt x="8021" y="409073"/>
                  </a:moveTo>
                  <a:lnTo>
                    <a:pt x="0" y="778042"/>
                  </a:lnTo>
                  <a:lnTo>
                    <a:pt x="513349" y="633663"/>
                  </a:lnTo>
                  <a:lnTo>
                    <a:pt x="745958" y="890336"/>
                  </a:lnTo>
                  <a:lnTo>
                    <a:pt x="1018675" y="930442"/>
                  </a:lnTo>
                  <a:cubicBezTo>
                    <a:pt x="1056106" y="1122947"/>
                    <a:pt x="1141664" y="1155031"/>
                    <a:pt x="1130969" y="1507957"/>
                  </a:cubicBezTo>
                  <a:lnTo>
                    <a:pt x="1155032" y="1708484"/>
                  </a:lnTo>
                  <a:lnTo>
                    <a:pt x="1179095" y="1917031"/>
                  </a:lnTo>
                  <a:lnTo>
                    <a:pt x="1179095" y="1925052"/>
                  </a:lnTo>
                  <a:lnTo>
                    <a:pt x="1395664" y="1933073"/>
                  </a:lnTo>
                  <a:lnTo>
                    <a:pt x="1588169" y="1909010"/>
                  </a:lnTo>
                  <a:lnTo>
                    <a:pt x="1540042" y="778042"/>
                  </a:lnTo>
                  <a:lnTo>
                    <a:pt x="1475874" y="0"/>
                  </a:lnTo>
                  <a:lnTo>
                    <a:pt x="1243264" y="0"/>
                  </a:lnTo>
                  <a:lnTo>
                    <a:pt x="978569" y="64168"/>
                  </a:lnTo>
                  <a:lnTo>
                    <a:pt x="641685" y="200526"/>
                  </a:lnTo>
                  <a:lnTo>
                    <a:pt x="8021" y="409073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3C1EA-B2C0-4CBE-8DE7-B814C1F6C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7" y="69057"/>
            <a:ext cx="6452814" cy="62626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2F56A5-AED2-49F4-96C0-759B0C640857}"/>
              </a:ext>
            </a:extLst>
          </p:cNvPr>
          <p:cNvSpPr txBox="1"/>
          <p:nvPr/>
        </p:nvSpPr>
        <p:spPr>
          <a:xfrm>
            <a:off x="6697579" y="952182"/>
            <a:ext cx="6192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Not just Lakeland, Auburndale or Polk County…</a:t>
            </a:r>
          </a:p>
          <a:p>
            <a:r>
              <a:rPr lang="en-US" b="1" dirty="0"/>
              <a:t>it’s the Innovation District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9E08A-35FF-4860-BFBC-E88611B496BE}"/>
              </a:ext>
            </a:extLst>
          </p:cNvPr>
          <p:cNvSpPr txBox="1"/>
          <p:nvPr/>
        </p:nvSpPr>
        <p:spPr>
          <a:xfrm>
            <a:off x="6697578" y="2069344"/>
            <a:ext cx="48130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$5.2B Total Economic Impact by 2040*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32K Jobs by 2040*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$126M Increase in Tax Revenue by 2040*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Health and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IT, Science,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Advanced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Mobility and Innovation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dirty="0" err="1"/>
              <a:t>SunTrax</a:t>
            </a:r>
            <a:endParaRPr lang="en-US" b="1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dirty="0"/>
              <a:t>Autonomous Vehicles Testing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106597-CE20-418C-AE6D-21B3EAD5B463}"/>
              </a:ext>
            </a:extLst>
          </p:cNvPr>
          <p:cNvCxnSpPr/>
          <p:nvPr/>
        </p:nvCxnSpPr>
        <p:spPr>
          <a:xfrm flipH="1">
            <a:off x="5421229" y="4199021"/>
            <a:ext cx="16844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85B7DFA-5931-4136-9B04-F12B8C97491B}"/>
              </a:ext>
            </a:extLst>
          </p:cNvPr>
          <p:cNvSpPr txBox="1"/>
          <p:nvPr/>
        </p:nvSpPr>
        <p:spPr>
          <a:xfrm>
            <a:off x="6565035" y="6074783"/>
            <a:ext cx="23065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*CFDC Economic Impact Study 2020</a:t>
            </a:r>
          </a:p>
        </p:txBody>
      </p:sp>
    </p:spTree>
    <p:extLst>
      <p:ext uri="{BB962C8B-B14F-4D97-AF65-F5344CB8AC3E}">
        <p14:creationId xmlns:p14="http://schemas.microsoft.com/office/powerpoint/2010/main" val="143386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81629-91FA-6DEE-8034-439C7620C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568" y="942973"/>
            <a:ext cx="5197257" cy="942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333023-CEC9-51D0-D64E-CA04735EE214}"/>
              </a:ext>
            </a:extLst>
          </p:cNvPr>
          <p:cNvSpPr txBox="1"/>
          <p:nvPr/>
        </p:nvSpPr>
        <p:spPr>
          <a:xfrm>
            <a:off x="6234362" y="2084003"/>
            <a:ext cx="5027196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Opened 2022</a:t>
            </a:r>
            <a:endParaRPr lang="en-US" sz="1600" b="0" i="0" u="none" strike="noStrike" baseline="0" dirty="0">
              <a:solidFill>
                <a:srgbClr val="000000"/>
              </a:solidFill>
              <a:latin typeface="Abadi" panose="020B0604020104020204" pitchFamily="34" charset="0"/>
            </a:endParaRPr>
          </a:p>
          <a:p>
            <a:pPr algn="l"/>
            <a:endParaRPr lang="en-US" sz="1600" b="0" i="0" u="none" strike="noStrike" baseline="0" dirty="0">
              <a:latin typeface="Abadi" panose="020B0604020104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badi" panose="020B0604020104020204" pitchFamily="34" charset="0"/>
              </a:rPr>
              <a:t>The site is composed of a </a:t>
            </a:r>
            <a:r>
              <a:rPr lang="en-US" sz="1600" b="1" i="0" u="none" strike="noStrike" baseline="0" dirty="0">
                <a:latin typeface="Abadi" panose="020B0604020104020204" pitchFamily="34" charset="0"/>
              </a:rPr>
              <a:t>2.25-mile-long test track</a:t>
            </a:r>
            <a:r>
              <a:rPr lang="en-US" sz="1600" b="0" i="0" u="none" strike="noStrike" baseline="0" dirty="0">
                <a:latin typeface="Abadi" panose="020B0604020104020204" pitchFamily="34" charset="0"/>
              </a:rPr>
              <a:t>. The multi-lane track will make it the only high-speed autonomous vehicle (AV) testing facility in the southeastern United States.</a:t>
            </a:r>
          </a:p>
          <a:p>
            <a:pPr algn="l"/>
            <a:endParaRPr lang="en-US" sz="1600" dirty="0">
              <a:latin typeface="Abadi" panose="020B0604020104020204" pitchFamily="34" charset="0"/>
            </a:endParaRPr>
          </a:p>
          <a:p>
            <a:pPr algn="l"/>
            <a:endParaRPr lang="en-US" sz="800" dirty="0">
              <a:latin typeface="Abadi" panose="020B0604020104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badi" panose="020B0604020104020204" pitchFamily="34" charset="0"/>
              </a:rPr>
              <a:t>The </a:t>
            </a:r>
            <a:r>
              <a:rPr lang="en-US" sz="1600" b="1" i="0" u="none" strike="noStrike" baseline="0" dirty="0">
                <a:latin typeface="Abadi" panose="020B0604020104020204" pitchFamily="34" charset="0"/>
              </a:rPr>
              <a:t>200-acre infield </a:t>
            </a:r>
            <a:r>
              <a:rPr lang="en-US" sz="1600" b="0" i="0" u="none" strike="noStrike" baseline="0" dirty="0">
                <a:latin typeface="Abadi" panose="020B0604020104020204" pitchFamily="34" charset="0"/>
              </a:rPr>
              <a:t>will focus on</a:t>
            </a:r>
          </a:p>
          <a:p>
            <a:pPr algn="l"/>
            <a:r>
              <a:rPr lang="en-US" sz="1600" b="0" i="0" u="none" strike="noStrike" baseline="0" dirty="0">
                <a:latin typeface="Abadi" panose="020B0604020104020204" pitchFamily="34" charset="0"/>
              </a:rPr>
              <a:t>connected and autonomous vehicle (CAV) testing and will feature multiple simulated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b="0" i="0" u="none" strike="noStrike" baseline="0" dirty="0">
                <a:latin typeface="Abadi" panose="020B0604020104020204" pitchFamily="34" charset="0"/>
              </a:rPr>
              <a:t>transportation environments.</a:t>
            </a:r>
          </a:p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Abadi" panose="020B0604020104020204" pitchFamily="34" charset="0"/>
            </a:endParaRPr>
          </a:p>
          <a:p>
            <a:pPr algn="l"/>
            <a:r>
              <a:rPr lang="en-US" sz="1600" b="0" i="0" u="none" strike="noStrike" baseline="0" dirty="0">
                <a:latin typeface="Abadi" panose="020B0604020104020204" pitchFamily="34" charset="0"/>
              </a:rPr>
              <a:t>A continuously-evolving center for the development of innovative technologies that improve transportation safety, efficiency, and accessibility</a:t>
            </a:r>
            <a:endParaRPr lang="en-US" sz="1600" dirty="0">
              <a:latin typeface="Abadi" panose="020B06040201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FD55D8-D9EC-FAF2-E2D1-E8141C1AB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55" y="942973"/>
            <a:ext cx="5633184" cy="35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C80F9C-DBFD-1BE3-DC0F-47DBB08EBE34}"/>
              </a:ext>
            </a:extLst>
          </p:cNvPr>
          <p:cNvSpPr txBox="1"/>
          <p:nvPr/>
        </p:nvSpPr>
        <p:spPr>
          <a:xfrm>
            <a:off x="457200" y="480582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u="none" strike="noStrike" baseline="0" dirty="0">
                <a:solidFill>
                  <a:srgbClr val="1D04FC"/>
                </a:solidFill>
                <a:latin typeface="Abadi" panose="020B0604020104020204" pitchFamily="34" charset="0"/>
              </a:rPr>
              <a:t>Main Entry Campus</a:t>
            </a:r>
          </a:p>
          <a:p>
            <a:pPr algn="l"/>
            <a:r>
              <a:rPr lang="en-US" sz="1200" b="1" i="0" u="none" strike="noStrike" baseline="0" dirty="0">
                <a:solidFill>
                  <a:srgbClr val="1D04FC"/>
                </a:solidFill>
                <a:latin typeface="Abadi" panose="020B0604020104020204" pitchFamily="34" charset="0"/>
              </a:rPr>
              <a:t>•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20,000-sq. ft. Welcome Center</a:t>
            </a:r>
          </a:p>
          <a:p>
            <a:pPr algn="l"/>
            <a:r>
              <a:rPr lang="en-US" sz="1200" b="1" i="0" u="none" strike="noStrike" baseline="0" dirty="0">
                <a:solidFill>
                  <a:srgbClr val="1D04FC"/>
                </a:solidFill>
                <a:latin typeface="Abadi" panose="020B0604020104020204" pitchFamily="34" charset="0"/>
              </a:rPr>
              <a:t>•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Offices, classrooms, plus indoor and outdoor event spaces</a:t>
            </a:r>
          </a:p>
          <a:p>
            <a:pPr algn="l"/>
            <a:r>
              <a:rPr lang="en-US" sz="1200" b="1" i="0" u="none" strike="noStrike" baseline="0" dirty="0">
                <a:solidFill>
                  <a:srgbClr val="FFFFFF"/>
                </a:solidFill>
                <a:latin typeface="Abadi" panose="020B0604020104020204" pitchFamily="34" charset="0"/>
              </a:rPr>
              <a:t>2 </a:t>
            </a:r>
          </a:p>
          <a:p>
            <a:pPr algn="l"/>
            <a:r>
              <a:rPr lang="en-US" sz="1200" b="1" i="0" u="none" strike="noStrike" baseline="0" dirty="0">
                <a:solidFill>
                  <a:srgbClr val="4D48E1"/>
                </a:solidFill>
                <a:latin typeface="Abadi" panose="020B0604020104020204" pitchFamily="34" charset="0"/>
              </a:rPr>
              <a:t>Workshops &amp; Warehouses</a:t>
            </a:r>
          </a:p>
          <a:p>
            <a:pPr algn="l"/>
            <a:r>
              <a:rPr lang="en-US" sz="1200" b="1" i="0" u="none" strike="noStrike" baseline="0" dirty="0">
                <a:solidFill>
                  <a:srgbClr val="4D48E1"/>
                </a:solidFill>
                <a:latin typeface="Abadi" panose="020B0604020104020204" pitchFamily="34" charset="0"/>
              </a:rPr>
              <a:t>•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27,000-sq. ft. warehouse building</a:t>
            </a:r>
          </a:p>
          <a:p>
            <a:pPr algn="l"/>
            <a:r>
              <a:rPr lang="en-US" sz="1200" b="1" i="0" u="none" strike="noStrike" baseline="0" dirty="0">
                <a:solidFill>
                  <a:srgbClr val="4D48E1"/>
                </a:solidFill>
                <a:latin typeface="Abadi" panose="020B0604020104020204" pitchFamily="34" charset="0"/>
              </a:rPr>
              <a:t>•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56,000-sq. ft. air-conditioned workshop buildings with 2,800-sq. ft. bays</a:t>
            </a:r>
          </a:p>
        </p:txBody>
      </p:sp>
    </p:spTree>
    <p:extLst>
      <p:ext uri="{BB962C8B-B14F-4D97-AF65-F5344CB8AC3E}">
        <p14:creationId xmlns:p14="http://schemas.microsoft.com/office/powerpoint/2010/main" val="4009996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EEA790-4F43-4E15-9284-ADD0E417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82C75-3291-6411-D99B-71AEF7C51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09" y="1976999"/>
            <a:ext cx="5756871" cy="22307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F9FE9E-5162-49D5-8277-855E95837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-460"/>
            <a:ext cx="9144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BC229-FCD2-35BA-0DC0-111357B7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839" y="1252553"/>
            <a:ext cx="5704930" cy="36796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A2B33A-3EE6-43A3-95DC-C5E4930E6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7453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D94F00-1DA1-83FE-06C5-24D93BC46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88"/>
            <a:ext cx="12192000" cy="60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84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D066B-78A0-0E60-3A35-3876818E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917540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Community Redevelopment Opportunities</a:t>
            </a:r>
          </a:p>
        </p:txBody>
      </p:sp>
      <p:pic>
        <p:nvPicPr>
          <p:cNvPr id="4" name="Picture 3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504FD81C-44BE-2FB9-B0A6-7CE7F9321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920688"/>
            <a:ext cx="6912217" cy="449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8003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EBA923E-9CC6-7196-E2A9-482973686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27" y="-85725"/>
            <a:ext cx="10114546" cy="67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4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381632-1E14-A77F-E38A-DC06B465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309" y="634946"/>
            <a:ext cx="6432434" cy="1450757"/>
          </a:xfrm>
        </p:spPr>
        <p:txBody>
          <a:bodyPr>
            <a:norm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0720" y="2267421"/>
            <a:ext cx="60350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8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7957318-140C-C651-318A-D23B85B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4183E1-9A6E-1A12-A6E7-38389F1AA4FD}"/>
              </a:ext>
            </a:extLst>
          </p:cNvPr>
          <p:cNvSpPr/>
          <p:nvPr/>
        </p:nvSpPr>
        <p:spPr>
          <a:xfrm>
            <a:off x="5629275" y="927226"/>
            <a:ext cx="5657972" cy="2677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Map of Auburndale, FL, Florida">
            <a:extLst>
              <a:ext uri="{FF2B5EF4-FFF2-40B4-BE49-F238E27FC236}">
                <a16:creationId xmlns:a16="http://schemas.microsoft.com/office/drawing/2014/main" id="{0C91FE7F-B7AA-EBCC-478A-E6122F5F7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3"/>
          <a:stretch/>
        </p:blipFill>
        <p:spPr bwMode="auto">
          <a:xfrm>
            <a:off x="1282994" y="-140628"/>
            <a:ext cx="6117664" cy="46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9072F0C-750C-C00C-C2D4-AE4749847835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80" y="5083745"/>
            <a:ext cx="1239614" cy="12710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5E2006-9D18-DFC6-8880-9BDF1CE0A79A}"/>
              </a:ext>
            </a:extLst>
          </p:cNvPr>
          <p:cNvSpPr txBox="1">
            <a:spLocks/>
          </p:cNvSpPr>
          <p:nvPr/>
        </p:nvSpPr>
        <p:spPr>
          <a:xfrm>
            <a:off x="5269709" y="1615156"/>
            <a:ext cx="532885" cy="622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BA3DA8-769E-7697-866F-927B7ED0BE6F}"/>
              </a:ext>
            </a:extLst>
          </p:cNvPr>
          <p:cNvSpPr/>
          <p:nvPr/>
        </p:nvSpPr>
        <p:spPr>
          <a:xfrm>
            <a:off x="4026157" y="2717563"/>
            <a:ext cx="393107" cy="247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C80968-4E22-97B1-2C6D-B2D7614EA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802" y="2408050"/>
            <a:ext cx="6432434" cy="42526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Abadi" panose="020B0604020104020204" pitchFamily="34" charset="0"/>
              </a:rPr>
              <a:t> Florida - fastest growing state in nation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Abadi" panose="020B0604020104020204" pitchFamily="34" charset="0"/>
              </a:rPr>
              <a:t> Polk County – fastest growing County in state, 			   5</a:t>
            </a:r>
            <a:r>
              <a:rPr lang="en-US" sz="2400" b="1" baseline="30000" dirty="0">
                <a:latin typeface="Abadi" panose="020B0604020104020204" pitchFamily="34" charset="0"/>
              </a:rPr>
              <a:t>th</a:t>
            </a:r>
            <a:r>
              <a:rPr lang="en-US" sz="2400" b="1" dirty="0">
                <a:latin typeface="Abadi" panose="020B0604020104020204" pitchFamily="34" charset="0"/>
              </a:rPr>
              <a:t> in nation for growth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Abadi" panose="020B0604020104020204" pitchFamily="34" charset="0"/>
              </a:rPr>
              <a:t> Auburndale Population: 17,453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Abadi" panose="020B0604020104020204" pitchFamily="34" charset="0"/>
              </a:rPr>
              <a:t> Mayor Dorothea Taylor Bogert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400" b="1" dirty="0">
              <a:latin typeface="Abadi" panose="020B0604020104020204" pitchFamily="34" charset="0"/>
            </a:endParaRPr>
          </a:p>
          <a:p>
            <a:pPr>
              <a:lnSpc>
                <a:spcPct val="100000"/>
              </a:lnSpc>
            </a:pPr>
            <a:endParaRPr lang="en-US" sz="1100" dirty="0">
              <a:latin typeface="Abadi" panose="020B06040201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100" dirty="0">
              <a:latin typeface="Abadi" panose="020B0604020104020204" pitchFamily="34" charset="0"/>
            </a:endParaRPr>
          </a:p>
          <a:p>
            <a:pPr>
              <a:lnSpc>
                <a:spcPct val="100000"/>
              </a:lnSpc>
            </a:pPr>
            <a:endParaRPr lang="en-US" sz="1100" dirty="0">
              <a:latin typeface="Abadi" panose="020B0604020104020204" pitchFamily="34" charset="0"/>
            </a:endParaRPr>
          </a:p>
          <a:p>
            <a:pPr>
              <a:lnSpc>
                <a:spcPct val="100000"/>
              </a:lnSpc>
            </a:pPr>
            <a:endParaRPr lang="en-US" sz="11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5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12DC44F-6375-2B1B-3289-B1898D51D5E3}"/>
              </a:ext>
            </a:extLst>
          </p:cNvPr>
          <p:cNvSpPr/>
          <p:nvPr/>
        </p:nvSpPr>
        <p:spPr>
          <a:xfrm>
            <a:off x="9205962" y="318499"/>
            <a:ext cx="2964878" cy="2044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3B307A-C3D9-8D7D-243A-B35FBC8666C8}"/>
              </a:ext>
            </a:extLst>
          </p:cNvPr>
          <p:cNvGrpSpPr/>
          <p:nvPr/>
        </p:nvGrpSpPr>
        <p:grpSpPr>
          <a:xfrm>
            <a:off x="498662" y="145517"/>
            <a:ext cx="2639142" cy="5983412"/>
            <a:chOff x="498662" y="145517"/>
            <a:chExt cx="2639142" cy="5983412"/>
          </a:xfrm>
        </p:grpSpPr>
        <p:pic>
          <p:nvPicPr>
            <p:cNvPr id="2054" name="Picture 6" descr="Camp Margaritaville Auburndale | Auburndale FL">
              <a:extLst>
                <a:ext uri="{FF2B5EF4-FFF2-40B4-BE49-F238E27FC236}">
                  <a16:creationId xmlns:a16="http://schemas.microsoft.com/office/drawing/2014/main" id="{F5CE0ABF-33D7-C3B0-9B2A-3818CC146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7484" y="145517"/>
              <a:ext cx="2560320" cy="256032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No photo description available.">
              <a:extLst>
                <a:ext uri="{FF2B5EF4-FFF2-40B4-BE49-F238E27FC236}">
                  <a16:creationId xmlns:a16="http://schemas.microsoft.com/office/drawing/2014/main" id="{9B84144C-60A6-D49C-85FE-C5E3BFB19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7739" y="2568549"/>
              <a:ext cx="2560320" cy="1920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ome | Camp Margaritaville RV Resort Auburndale, Florida">
              <a:extLst>
                <a:ext uri="{FF2B5EF4-FFF2-40B4-BE49-F238E27FC236}">
                  <a16:creationId xmlns:a16="http://schemas.microsoft.com/office/drawing/2014/main" id="{32C28F02-1FE0-1AD0-3390-5A4041AEE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8662" y="4688749"/>
              <a:ext cx="2560320" cy="14401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208DC4A-ADD6-72C6-36C5-C59EC6F116CC}"/>
              </a:ext>
            </a:extLst>
          </p:cNvPr>
          <p:cNvSpPr/>
          <p:nvPr/>
        </p:nvSpPr>
        <p:spPr>
          <a:xfrm>
            <a:off x="3068727" y="145517"/>
            <a:ext cx="6326300" cy="62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7210681-8C15-019A-2E05-2038951CB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61" y="672225"/>
            <a:ext cx="1417951" cy="141795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B4D83B6-653F-FF97-3057-B15B413AA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85" y="4688749"/>
            <a:ext cx="2481414" cy="141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CEFA16FC-82F1-FBA3-3CB3-C1B4B0D2E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63" y="2717968"/>
            <a:ext cx="2741122" cy="156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 Day in Lake Myrtle Park">
            <a:extLst>
              <a:ext uri="{FF2B5EF4-FFF2-40B4-BE49-F238E27FC236}">
                <a16:creationId xmlns:a16="http://schemas.microsoft.com/office/drawing/2014/main" id="{F39D0B91-E0A0-E093-7115-2C81EA9D4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06" y="585510"/>
            <a:ext cx="2743733" cy="162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Elite Cable Park | #1 Wakeboard Park &amp; More | Best Family Fun on The Water">
            <a:extLst>
              <a:ext uri="{FF2B5EF4-FFF2-40B4-BE49-F238E27FC236}">
                <a16:creationId xmlns:a16="http://schemas.microsoft.com/office/drawing/2014/main" id="{BEBFB0BA-787F-9F74-65E3-27D5E25E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733" y="1176485"/>
            <a:ext cx="1742348" cy="4983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FFA3AF-8F5E-0AD3-CFDB-AD0F8DBD27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1341" y="4495348"/>
            <a:ext cx="2499304" cy="163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55B7D0-B48F-C537-E8F6-758EAC231F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5962" y="2612209"/>
            <a:ext cx="2747018" cy="163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26469-C49D-53E6-E841-BF5A2EC48A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5080" y="2531268"/>
            <a:ext cx="2362199" cy="179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grass, sky, outdoor, stadium&#10;&#10;Description automatically generated">
            <a:extLst>
              <a:ext uri="{FF2B5EF4-FFF2-40B4-BE49-F238E27FC236}">
                <a16:creationId xmlns:a16="http://schemas.microsoft.com/office/drawing/2014/main" id="{7CE17174-A3E4-EEE9-EBAA-6316DBD610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5977" y="4585579"/>
            <a:ext cx="2743732" cy="15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5C548C-8370-484C-7752-2A8BA49E6934}"/>
              </a:ext>
            </a:extLst>
          </p:cNvPr>
          <p:cNvSpPr/>
          <p:nvPr/>
        </p:nvSpPr>
        <p:spPr>
          <a:xfrm>
            <a:off x="3182542" y="0"/>
            <a:ext cx="7774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E0E7CD-D24E-4FEA-DB5D-12180E4BBC18}"/>
              </a:ext>
            </a:extLst>
          </p:cNvPr>
          <p:cNvSpPr/>
          <p:nvPr/>
        </p:nvSpPr>
        <p:spPr>
          <a:xfrm>
            <a:off x="6036101" y="-1"/>
            <a:ext cx="7774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51456F-6454-B545-8DAF-2B7AA4922A6B}"/>
              </a:ext>
            </a:extLst>
          </p:cNvPr>
          <p:cNvSpPr/>
          <p:nvPr/>
        </p:nvSpPr>
        <p:spPr>
          <a:xfrm>
            <a:off x="9028255" y="0"/>
            <a:ext cx="7774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0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Projected Growth &amp; Impacts 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80939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57FFD0-9BE3-3A12-A31C-D2723EA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91" y="686603"/>
            <a:ext cx="7869662" cy="5114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25759D8-815B-04C6-F238-A6F59B78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50" y="1168415"/>
            <a:ext cx="10058400" cy="781909"/>
          </a:xfrm>
        </p:spPr>
        <p:txBody>
          <a:bodyPr>
            <a:normAutofit/>
          </a:bodyPr>
          <a:lstStyle/>
          <a:p>
            <a:r>
              <a:rPr lang="en-US" dirty="0"/>
              <a:t>Demographics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FB3A49-9FB6-4327-D586-D956009AB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97" y="5801528"/>
            <a:ext cx="990600" cy="542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6C5351-6737-2167-AD4D-AFA2A1F42655}"/>
              </a:ext>
            </a:extLst>
          </p:cNvPr>
          <p:cNvSpPr txBox="1"/>
          <p:nvPr/>
        </p:nvSpPr>
        <p:spPr>
          <a:xfrm>
            <a:off x="287292" y="2557263"/>
            <a:ext cx="4354957" cy="263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99"/>
                </a:solidFill>
              </a:rPr>
              <a:t>Population Estimates: 18,579 (7/1/23)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99"/>
                </a:solidFill>
              </a:rPr>
              <a:t>Population % Increase 2020 to 2023: 19.1%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99"/>
                </a:solidFill>
              </a:rPr>
              <a:t>Persons under 18 years %: 23.1%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99"/>
                </a:solidFill>
              </a:rPr>
              <a:t>Persons 65 years and over %: 16.8%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99"/>
                </a:solidFill>
              </a:rPr>
              <a:t>Female %: 52%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99"/>
                </a:solidFill>
              </a:rPr>
              <a:t>Owner Occupied Housing Rate: 65.7%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99"/>
                </a:solidFill>
              </a:rPr>
              <a:t>Median Household Income: $60,514</a:t>
            </a:r>
          </a:p>
        </p:txBody>
      </p:sp>
    </p:spTree>
    <p:extLst>
      <p:ext uri="{BB962C8B-B14F-4D97-AF65-F5344CB8AC3E}">
        <p14:creationId xmlns:p14="http://schemas.microsoft.com/office/powerpoint/2010/main" val="289140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58FB4A-3BAB-572A-B512-66B9E0836E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85ED8-7471-E782-7816-0EDC4CC3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67" y="0"/>
            <a:ext cx="4767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5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B71B00-51AC-4782-94CD-599E6ACC5FF4}"/>
              </a:ext>
            </a:extLst>
          </p:cNvPr>
          <p:cNvGrpSpPr/>
          <p:nvPr/>
        </p:nvGrpSpPr>
        <p:grpSpPr>
          <a:xfrm>
            <a:off x="59274" y="69057"/>
            <a:ext cx="4508054" cy="6262687"/>
            <a:chOff x="78142" y="138113"/>
            <a:chExt cx="4508054" cy="62626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07CE5E-F398-47FE-B393-DFD2E1A8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42" y="138113"/>
              <a:ext cx="4508054" cy="6262687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9DECFB-F41B-4BE4-8701-8FC8790A8332}"/>
                </a:ext>
              </a:extLst>
            </p:cNvPr>
            <p:cNvSpPr/>
            <p:nvPr/>
          </p:nvSpPr>
          <p:spPr>
            <a:xfrm>
              <a:off x="1724025" y="2171700"/>
              <a:ext cx="2047875" cy="2143125"/>
            </a:xfrm>
            <a:custGeom>
              <a:avLst/>
              <a:gdLst>
                <a:gd name="connsiteX0" fmla="*/ 723900 w 2047875"/>
                <a:gd name="connsiteY0" fmla="*/ 0 h 2143125"/>
                <a:gd name="connsiteX1" fmla="*/ 723900 w 2047875"/>
                <a:gd name="connsiteY1" fmla="*/ 0 h 2143125"/>
                <a:gd name="connsiteX2" fmla="*/ 885825 w 2047875"/>
                <a:gd name="connsiteY2" fmla="*/ 9525 h 2143125"/>
                <a:gd name="connsiteX3" fmla="*/ 1028700 w 2047875"/>
                <a:gd name="connsiteY3" fmla="*/ 133350 h 2143125"/>
                <a:gd name="connsiteX4" fmla="*/ 1038225 w 2047875"/>
                <a:gd name="connsiteY4" fmla="*/ 180975 h 2143125"/>
                <a:gd name="connsiteX5" fmla="*/ 1047750 w 2047875"/>
                <a:gd name="connsiteY5" fmla="*/ 276225 h 2143125"/>
                <a:gd name="connsiteX6" fmla="*/ 1076325 w 2047875"/>
                <a:gd name="connsiteY6" fmla="*/ 333375 h 2143125"/>
                <a:gd name="connsiteX7" fmla="*/ 1095375 w 2047875"/>
                <a:gd name="connsiteY7" fmla="*/ 371475 h 2143125"/>
                <a:gd name="connsiteX8" fmla="*/ 1114425 w 2047875"/>
                <a:gd name="connsiteY8" fmla="*/ 400050 h 2143125"/>
                <a:gd name="connsiteX9" fmla="*/ 1133475 w 2047875"/>
                <a:gd name="connsiteY9" fmla="*/ 447675 h 2143125"/>
                <a:gd name="connsiteX10" fmla="*/ 1152525 w 2047875"/>
                <a:gd name="connsiteY10" fmla="*/ 476250 h 2143125"/>
                <a:gd name="connsiteX11" fmla="*/ 1171575 w 2047875"/>
                <a:gd name="connsiteY11" fmla="*/ 514350 h 2143125"/>
                <a:gd name="connsiteX12" fmla="*/ 1247775 w 2047875"/>
                <a:gd name="connsiteY12" fmla="*/ 571500 h 2143125"/>
                <a:gd name="connsiteX13" fmla="*/ 1295400 w 2047875"/>
                <a:gd name="connsiteY13" fmla="*/ 581025 h 2143125"/>
                <a:gd name="connsiteX14" fmla="*/ 1562100 w 2047875"/>
                <a:gd name="connsiteY14" fmla="*/ 571500 h 2143125"/>
                <a:gd name="connsiteX15" fmla="*/ 1590675 w 2047875"/>
                <a:gd name="connsiteY15" fmla="*/ 552450 h 2143125"/>
                <a:gd name="connsiteX16" fmla="*/ 1685925 w 2047875"/>
                <a:gd name="connsiteY16" fmla="*/ 523875 h 2143125"/>
                <a:gd name="connsiteX17" fmla="*/ 1733550 w 2047875"/>
                <a:gd name="connsiteY17" fmla="*/ 533400 h 2143125"/>
                <a:gd name="connsiteX18" fmla="*/ 1781175 w 2047875"/>
                <a:gd name="connsiteY18" fmla="*/ 590550 h 2143125"/>
                <a:gd name="connsiteX19" fmla="*/ 1828800 w 2047875"/>
                <a:gd name="connsiteY19" fmla="*/ 723900 h 2143125"/>
                <a:gd name="connsiteX20" fmla="*/ 1857375 w 2047875"/>
                <a:gd name="connsiteY20" fmla="*/ 714375 h 2143125"/>
                <a:gd name="connsiteX21" fmla="*/ 1990725 w 2047875"/>
                <a:gd name="connsiteY21" fmla="*/ 723900 h 2143125"/>
                <a:gd name="connsiteX22" fmla="*/ 2000250 w 2047875"/>
                <a:gd name="connsiteY22" fmla="*/ 1447800 h 2143125"/>
                <a:gd name="connsiteX23" fmla="*/ 2019300 w 2047875"/>
                <a:gd name="connsiteY23" fmla="*/ 1504950 h 2143125"/>
                <a:gd name="connsiteX24" fmla="*/ 2028825 w 2047875"/>
                <a:gd name="connsiteY24" fmla="*/ 1647825 h 2143125"/>
                <a:gd name="connsiteX25" fmla="*/ 2047875 w 2047875"/>
                <a:gd name="connsiteY25" fmla="*/ 1704975 h 2143125"/>
                <a:gd name="connsiteX26" fmla="*/ 1743075 w 2047875"/>
                <a:gd name="connsiteY26" fmla="*/ 1771650 h 2143125"/>
                <a:gd name="connsiteX27" fmla="*/ 1695450 w 2047875"/>
                <a:gd name="connsiteY27" fmla="*/ 1809750 h 2143125"/>
                <a:gd name="connsiteX28" fmla="*/ 1666875 w 2047875"/>
                <a:gd name="connsiteY28" fmla="*/ 1828800 h 2143125"/>
                <a:gd name="connsiteX29" fmla="*/ 1600200 w 2047875"/>
                <a:gd name="connsiteY29" fmla="*/ 1895475 h 2143125"/>
                <a:gd name="connsiteX30" fmla="*/ 1552575 w 2047875"/>
                <a:gd name="connsiteY30" fmla="*/ 1924050 h 2143125"/>
                <a:gd name="connsiteX31" fmla="*/ 1485900 w 2047875"/>
                <a:gd name="connsiteY31" fmla="*/ 1990725 h 2143125"/>
                <a:gd name="connsiteX32" fmla="*/ 1419225 w 2047875"/>
                <a:gd name="connsiteY32" fmla="*/ 2028825 h 2143125"/>
                <a:gd name="connsiteX33" fmla="*/ 1390650 w 2047875"/>
                <a:gd name="connsiteY33" fmla="*/ 2057400 h 2143125"/>
                <a:gd name="connsiteX34" fmla="*/ 1362075 w 2047875"/>
                <a:gd name="connsiteY34" fmla="*/ 2076450 h 2143125"/>
                <a:gd name="connsiteX35" fmla="*/ 1304925 w 2047875"/>
                <a:gd name="connsiteY35" fmla="*/ 2143125 h 2143125"/>
                <a:gd name="connsiteX36" fmla="*/ 1066800 w 2047875"/>
                <a:gd name="connsiteY36" fmla="*/ 2133600 h 2143125"/>
                <a:gd name="connsiteX37" fmla="*/ 1028700 w 2047875"/>
                <a:gd name="connsiteY37" fmla="*/ 2076450 h 2143125"/>
                <a:gd name="connsiteX38" fmla="*/ 990600 w 2047875"/>
                <a:gd name="connsiteY38" fmla="*/ 2038350 h 2143125"/>
                <a:gd name="connsiteX39" fmla="*/ 904875 w 2047875"/>
                <a:gd name="connsiteY39" fmla="*/ 1943100 h 2143125"/>
                <a:gd name="connsiteX40" fmla="*/ 876300 w 2047875"/>
                <a:gd name="connsiteY40" fmla="*/ 1885950 h 2143125"/>
                <a:gd name="connsiteX41" fmla="*/ 866775 w 2047875"/>
                <a:gd name="connsiteY41" fmla="*/ 1857375 h 2143125"/>
                <a:gd name="connsiteX42" fmla="*/ 819150 w 2047875"/>
                <a:gd name="connsiteY42" fmla="*/ 1790700 h 2143125"/>
                <a:gd name="connsiteX43" fmla="*/ 809625 w 2047875"/>
                <a:gd name="connsiteY43" fmla="*/ 1762125 h 2143125"/>
                <a:gd name="connsiteX44" fmla="*/ 809625 w 2047875"/>
                <a:gd name="connsiteY44" fmla="*/ 1752600 h 2143125"/>
                <a:gd name="connsiteX45" fmla="*/ 809625 w 2047875"/>
                <a:gd name="connsiteY45" fmla="*/ 1114425 h 2143125"/>
                <a:gd name="connsiteX46" fmla="*/ 704850 w 2047875"/>
                <a:gd name="connsiteY46" fmla="*/ 1009650 h 2143125"/>
                <a:gd name="connsiteX47" fmla="*/ 552450 w 2047875"/>
                <a:gd name="connsiteY47" fmla="*/ 962025 h 2143125"/>
                <a:gd name="connsiteX48" fmla="*/ 400050 w 2047875"/>
                <a:gd name="connsiteY48" fmla="*/ 1000125 h 2143125"/>
                <a:gd name="connsiteX49" fmla="*/ 276225 w 2047875"/>
                <a:gd name="connsiteY49" fmla="*/ 1019175 h 2143125"/>
                <a:gd name="connsiteX50" fmla="*/ 238125 w 2047875"/>
                <a:gd name="connsiteY50" fmla="*/ 1123950 h 2143125"/>
                <a:gd name="connsiteX51" fmla="*/ 76200 w 2047875"/>
                <a:gd name="connsiteY51" fmla="*/ 1114425 h 2143125"/>
                <a:gd name="connsiteX52" fmla="*/ 76200 w 2047875"/>
                <a:gd name="connsiteY52" fmla="*/ 952500 h 2143125"/>
                <a:gd name="connsiteX53" fmla="*/ 0 w 2047875"/>
                <a:gd name="connsiteY53" fmla="*/ 838200 h 2143125"/>
                <a:gd name="connsiteX54" fmla="*/ 28575 w 2047875"/>
                <a:gd name="connsiteY54" fmla="*/ 638175 h 2143125"/>
                <a:gd name="connsiteX55" fmla="*/ 361950 w 2047875"/>
                <a:gd name="connsiteY55" fmla="*/ 628650 h 2143125"/>
                <a:gd name="connsiteX56" fmla="*/ 390525 w 2047875"/>
                <a:gd name="connsiteY56" fmla="*/ 790575 h 2143125"/>
                <a:gd name="connsiteX57" fmla="*/ 419100 w 2047875"/>
                <a:gd name="connsiteY57" fmla="*/ 885825 h 2143125"/>
                <a:gd name="connsiteX58" fmla="*/ 657225 w 2047875"/>
                <a:gd name="connsiteY58" fmla="*/ 876300 h 2143125"/>
                <a:gd name="connsiteX59" fmla="*/ 723900 w 2047875"/>
                <a:gd name="connsiteY59" fmla="*/ 819150 h 2143125"/>
                <a:gd name="connsiteX60" fmla="*/ 771525 w 2047875"/>
                <a:gd name="connsiteY60" fmla="*/ 714375 h 2143125"/>
                <a:gd name="connsiteX61" fmla="*/ 752475 w 2047875"/>
                <a:gd name="connsiteY61" fmla="*/ 657225 h 2143125"/>
                <a:gd name="connsiteX62" fmla="*/ 666750 w 2047875"/>
                <a:gd name="connsiteY62" fmla="*/ 581025 h 2143125"/>
                <a:gd name="connsiteX63" fmla="*/ 666750 w 2047875"/>
                <a:gd name="connsiteY63" fmla="*/ 523875 h 2143125"/>
                <a:gd name="connsiteX64" fmla="*/ 771525 w 2047875"/>
                <a:gd name="connsiteY64" fmla="*/ 323850 h 2143125"/>
                <a:gd name="connsiteX65" fmla="*/ 781050 w 2047875"/>
                <a:gd name="connsiteY65" fmla="*/ 104775 h 2143125"/>
                <a:gd name="connsiteX66" fmla="*/ 723900 w 2047875"/>
                <a:gd name="connsiteY66" fmla="*/ 0 h 214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47875" h="2143125">
                  <a:moveTo>
                    <a:pt x="723900" y="0"/>
                  </a:moveTo>
                  <a:lnTo>
                    <a:pt x="723900" y="0"/>
                  </a:lnTo>
                  <a:lnTo>
                    <a:pt x="885825" y="9525"/>
                  </a:lnTo>
                  <a:cubicBezTo>
                    <a:pt x="949765" y="28470"/>
                    <a:pt x="989296" y="86065"/>
                    <a:pt x="1028700" y="133350"/>
                  </a:cubicBezTo>
                  <a:cubicBezTo>
                    <a:pt x="1031875" y="149225"/>
                    <a:pt x="1036085" y="164928"/>
                    <a:pt x="1038225" y="180975"/>
                  </a:cubicBezTo>
                  <a:cubicBezTo>
                    <a:pt x="1042442" y="212603"/>
                    <a:pt x="1042898" y="244688"/>
                    <a:pt x="1047750" y="276225"/>
                  </a:cubicBezTo>
                  <a:cubicBezTo>
                    <a:pt x="1052346" y="306097"/>
                    <a:pt x="1061453" y="307350"/>
                    <a:pt x="1076325" y="333375"/>
                  </a:cubicBezTo>
                  <a:cubicBezTo>
                    <a:pt x="1083370" y="345703"/>
                    <a:pt x="1088330" y="359147"/>
                    <a:pt x="1095375" y="371475"/>
                  </a:cubicBezTo>
                  <a:cubicBezTo>
                    <a:pt x="1101055" y="381414"/>
                    <a:pt x="1109305" y="389811"/>
                    <a:pt x="1114425" y="400050"/>
                  </a:cubicBezTo>
                  <a:cubicBezTo>
                    <a:pt x="1122071" y="415343"/>
                    <a:pt x="1125829" y="432382"/>
                    <a:pt x="1133475" y="447675"/>
                  </a:cubicBezTo>
                  <a:cubicBezTo>
                    <a:pt x="1138595" y="457914"/>
                    <a:pt x="1146845" y="466311"/>
                    <a:pt x="1152525" y="476250"/>
                  </a:cubicBezTo>
                  <a:cubicBezTo>
                    <a:pt x="1159570" y="488578"/>
                    <a:pt x="1163322" y="502796"/>
                    <a:pt x="1171575" y="514350"/>
                  </a:cubicBezTo>
                  <a:cubicBezTo>
                    <a:pt x="1187963" y="537293"/>
                    <a:pt x="1223340" y="561726"/>
                    <a:pt x="1247775" y="571500"/>
                  </a:cubicBezTo>
                  <a:cubicBezTo>
                    <a:pt x="1262806" y="577513"/>
                    <a:pt x="1279525" y="577850"/>
                    <a:pt x="1295400" y="581025"/>
                  </a:cubicBezTo>
                  <a:cubicBezTo>
                    <a:pt x="1384300" y="577850"/>
                    <a:pt x="1473557" y="580069"/>
                    <a:pt x="1562100" y="571500"/>
                  </a:cubicBezTo>
                  <a:cubicBezTo>
                    <a:pt x="1573494" y="570397"/>
                    <a:pt x="1580214" y="557099"/>
                    <a:pt x="1590675" y="552450"/>
                  </a:cubicBezTo>
                  <a:cubicBezTo>
                    <a:pt x="1620490" y="539199"/>
                    <a:pt x="1654260" y="531791"/>
                    <a:pt x="1685925" y="523875"/>
                  </a:cubicBezTo>
                  <a:cubicBezTo>
                    <a:pt x="1701800" y="527050"/>
                    <a:pt x="1719070" y="526160"/>
                    <a:pt x="1733550" y="533400"/>
                  </a:cubicBezTo>
                  <a:cubicBezTo>
                    <a:pt x="1751885" y="542567"/>
                    <a:pt x="1770235" y="574139"/>
                    <a:pt x="1781175" y="590550"/>
                  </a:cubicBezTo>
                  <a:cubicBezTo>
                    <a:pt x="1790852" y="735701"/>
                    <a:pt x="1744592" y="747960"/>
                    <a:pt x="1828800" y="723900"/>
                  </a:cubicBezTo>
                  <a:cubicBezTo>
                    <a:pt x="1838454" y="721142"/>
                    <a:pt x="1847850" y="717550"/>
                    <a:pt x="1857375" y="714375"/>
                  </a:cubicBezTo>
                  <a:cubicBezTo>
                    <a:pt x="1901825" y="717550"/>
                    <a:pt x="1982204" y="680159"/>
                    <a:pt x="1990725" y="723900"/>
                  </a:cubicBezTo>
                  <a:cubicBezTo>
                    <a:pt x="2036868" y="960768"/>
                    <a:pt x="1991427" y="1206640"/>
                    <a:pt x="2000250" y="1447800"/>
                  </a:cubicBezTo>
                  <a:cubicBezTo>
                    <a:pt x="2000984" y="1467867"/>
                    <a:pt x="2019300" y="1504950"/>
                    <a:pt x="2019300" y="1504950"/>
                  </a:cubicBezTo>
                  <a:cubicBezTo>
                    <a:pt x="2022475" y="1552575"/>
                    <a:pt x="2022075" y="1600574"/>
                    <a:pt x="2028825" y="1647825"/>
                  </a:cubicBezTo>
                  <a:cubicBezTo>
                    <a:pt x="2031665" y="1667704"/>
                    <a:pt x="2047875" y="1704975"/>
                    <a:pt x="2047875" y="1704975"/>
                  </a:cubicBezTo>
                  <a:cubicBezTo>
                    <a:pt x="2021038" y="1865996"/>
                    <a:pt x="2063376" y="1727164"/>
                    <a:pt x="1743075" y="1771650"/>
                  </a:cubicBezTo>
                  <a:cubicBezTo>
                    <a:pt x="1722938" y="1774447"/>
                    <a:pt x="1711714" y="1797552"/>
                    <a:pt x="1695450" y="1809750"/>
                  </a:cubicBezTo>
                  <a:cubicBezTo>
                    <a:pt x="1686292" y="1816619"/>
                    <a:pt x="1675384" y="1821142"/>
                    <a:pt x="1666875" y="1828800"/>
                  </a:cubicBezTo>
                  <a:cubicBezTo>
                    <a:pt x="1643513" y="1849826"/>
                    <a:pt x="1627152" y="1879304"/>
                    <a:pt x="1600200" y="1895475"/>
                  </a:cubicBezTo>
                  <a:lnTo>
                    <a:pt x="1552575" y="1924050"/>
                  </a:lnTo>
                  <a:cubicBezTo>
                    <a:pt x="1523440" y="1962897"/>
                    <a:pt x="1527735" y="1964578"/>
                    <a:pt x="1485900" y="1990725"/>
                  </a:cubicBezTo>
                  <a:cubicBezTo>
                    <a:pt x="1448635" y="2014016"/>
                    <a:pt x="1450686" y="2002607"/>
                    <a:pt x="1419225" y="2028825"/>
                  </a:cubicBezTo>
                  <a:cubicBezTo>
                    <a:pt x="1408877" y="2037449"/>
                    <a:pt x="1400998" y="2048776"/>
                    <a:pt x="1390650" y="2057400"/>
                  </a:cubicBezTo>
                  <a:cubicBezTo>
                    <a:pt x="1381856" y="2064729"/>
                    <a:pt x="1370767" y="2069000"/>
                    <a:pt x="1362075" y="2076450"/>
                  </a:cubicBezTo>
                  <a:cubicBezTo>
                    <a:pt x="1326146" y="2107246"/>
                    <a:pt x="1327395" y="2109420"/>
                    <a:pt x="1304925" y="2143125"/>
                  </a:cubicBezTo>
                  <a:cubicBezTo>
                    <a:pt x="1225550" y="2139950"/>
                    <a:pt x="1145440" y="2144834"/>
                    <a:pt x="1066800" y="2133600"/>
                  </a:cubicBezTo>
                  <a:cubicBezTo>
                    <a:pt x="1031911" y="2128616"/>
                    <a:pt x="1041899" y="2094929"/>
                    <a:pt x="1028700" y="2076450"/>
                  </a:cubicBezTo>
                  <a:cubicBezTo>
                    <a:pt x="1018261" y="2061835"/>
                    <a:pt x="1001820" y="2052375"/>
                    <a:pt x="990600" y="2038350"/>
                  </a:cubicBezTo>
                  <a:cubicBezTo>
                    <a:pt x="913791" y="1942339"/>
                    <a:pt x="994736" y="2014989"/>
                    <a:pt x="904875" y="1943100"/>
                  </a:cubicBezTo>
                  <a:cubicBezTo>
                    <a:pt x="880934" y="1871276"/>
                    <a:pt x="913229" y="1959808"/>
                    <a:pt x="876300" y="1885950"/>
                  </a:cubicBezTo>
                  <a:cubicBezTo>
                    <a:pt x="871810" y="1876970"/>
                    <a:pt x="871756" y="1866092"/>
                    <a:pt x="866775" y="1857375"/>
                  </a:cubicBezTo>
                  <a:cubicBezTo>
                    <a:pt x="849517" y="1827174"/>
                    <a:pt x="833892" y="1820184"/>
                    <a:pt x="819150" y="1790700"/>
                  </a:cubicBezTo>
                  <a:cubicBezTo>
                    <a:pt x="814660" y="1781720"/>
                    <a:pt x="812060" y="1771865"/>
                    <a:pt x="809625" y="1762125"/>
                  </a:cubicBezTo>
                  <a:cubicBezTo>
                    <a:pt x="808855" y="1759045"/>
                    <a:pt x="809625" y="1755775"/>
                    <a:pt x="809625" y="1752600"/>
                  </a:cubicBezTo>
                  <a:lnTo>
                    <a:pt x="809625" y="1114425"/>
                  </a:lnTo>
                  <a:lnTo>
                    <a:pt x="704850" y="1009650"/>
                  </a:lnTo>
                  <a:lnTo>
                    <a:pt x="552450" y="962025"/>
                  </a:lnTo>
                  <a:lnTo>
                    <a:pt x="400050" y="1000125"/>
                  </a:lnTo>
                  <a:lnTo>
                    <a:pt x="276225" y="1019175"/>
                  </a:lnTo>
                  <a:lnTo>
                    <a:pt x="238125" y="1123950"/>
                  </a:lnTo>
                  <a:lnTo>
                    <a:pt x="76200" y="1114425"/>
                  </a:lnTo>
                  <a:lnTo>
                    <a:pt x="76200" y="952500"/>
                  </a:lnTo>
                  <a:lnTo>
                    <a:pt x="0" y="838200"/>
                  </a:lnTo>
                  <a:lnTo>
                    <a:pt x="28575" y="638175"/>
                  </a:lnTo>
                  <a:lnTo>
                    <a:pt x="361950" y="628650"/>
                  </a:lnTo>
                  <a:lnTo>
                    <a:pt x="390525" y="790575"/>
                  </a:lnTo>
                  <a:lnTo>
                    <a:pt x="419100" y="885825"/>
                  </a:lnTo>
                  <a:lnTo>
                    <a:pt x="657225" y="876300"/>
                  </a:lnTo>
                  <a:lnTo>
                    <a:pt x="723900" y="819150"/>
                  </a:lnTo>
                  <a:lnTo>
                    <a:pt x="771525" y="714375"/>
                  </a:lnTo>
                  <a:lnTo>
                    <a:pt x="752475" y="657225"/>
                  </a:lnTo>
                  <a:lnTo>
                    <a:pt x="666750" y="581025"/>
                  </a:lnTo>
                  <a:lnTo>
                    <a:pt x="666750" y="523875"/>
                  </a:lnTo>
                  <a:lnTo>
                    <a:pt x="771525" y="323850"/>
                  </a:lnTo>
                  <a:lnTo>
                    <a:pt x="781050" y="104775"/>
                  </a:lnTo>
                  <a:lnTo>
                    <a:pt x="72390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98A0C8-CBE5-4FA2-B386-691B87EA2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4" y="69057"/>
            <a:ext cx="4508054" cy="644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840AB8-F8B9-4AA8-A3C1-4A754B9B8B95}"/>
              </a:ext>
            </a:extLst>
          </p:cNvPr>
          <p:cNvSpPr txBox="1">
            <a:spLocks/>
          </p:cNvSpPr>
          <p:nvPr/>
        </p:nvSpPr>
        <p:spPr>
          <a:xfrm>
            <a:off x="4856348" y="5953"/>
            <a:ext cx="4813072" cy="86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Lakes District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1AF776-3FA7-470C-993A-0F29D1656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469" y="2102644"/>
            <a:ext cx="7113716" cy="4115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333115-66A0-429C-BF46-54EF34CD1201}"/>
              </a:ext>
            </a:extLst>
          </p:cNvPr>
          <p:cNvSpPr txBox="1"/>
          <p:nvPr/>
        </p:nvSpPr>
        <p:spPr>
          <a:xfrm>
            <a:off x="4856348" y="930355"/>
            <a:ext cx="396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Master Planned Community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dirty="0"/>
              <a:t>3 Major Property Owners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dirty="0"/>
              <a:t>Community Vision Input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Village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Mixed-Use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Max allowed 6 units per acre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Potential for 18,000 units at maximum buildout</a:t>
            </a:r>
          </a:p>
          <a:p>
            <a:r>
              <a:rPr lang="en-US" b="1" dirty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8A0C8-CBE5-4FA2-B386-691B87EA2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" y="157487"/>
            <a:ext cx="4508054" cy="644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840AB8-F8B9-4AA8-A3C1-4A754B9B8B95}"/>
              </a:ext>
            </a:extLst>
          </p:cNvPr>
          <p:cNvSpPr txBox="1">
            <a:spLocks/>
          </p:cNvSpPr>
          <p:nvPr/>
        </p:nvSpPr>
        <p:spPr>
          <a:xfrm>
            <a:off x="4856348" y="5953"/>
            <a:ext cx="4813072" cy="86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Lakes District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33115-66A0-429C-BF46-54EF34CD1201}"/>
              </a:ext>
            </a:extLst>
          </p:cNvPr>
          <p:cNvSpPr txBox="1"/>
          <p:nvPr/>
        </p:nvSpPr>
        <p:spPr>
          <a:xfrm>
            <a:off x="6884377" y="880368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badi" panose="020B0604020104020204" pitchFamily="34" charset="0"/>
              </a:rPr>
              <a:t>Connectivity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badi" panose="020B0604020104020204" pitchFamily="34" charset="0"/>
              </a:rPr>
              <a:t>Architectural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badi" panose="020B0604020104020204" pitchFamily="34" charset="0"/>
            </a:endParaRPr>
          </a:p>
          <a:p>
            <a:endParaRPr lang="en-US" b="1" dirty="0">
              <a:latin typeface="Abadi" panose="020B0604020104020204" pitchFamily="34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D4D2A79-93E9-8989-3969-378BAA66E5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17323" y="1339748"/>
            <a:ext cx="167054" cy="600164"/>
          </a:xfrm>
          <a:prstGeom prst="bentConnector2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980845-24A7-C77A-3AED-75657EB88982}"/>
              </a:ext>
            </a:extLst>
          </p:cNvPr>
          <p:cNvSpPr txBox="1"/>
          <p:nvPr/>
        </p:nvSpPr>
        <p:spPr>
          <a:xfrm>
            <a:off x="5645053" y="1554963"/>
            <a:ext cx="169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Craftsman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C0B30E-AA63-4E71-6F8E-8F3E2952D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886"/>
          <a:stretch/>
        </p:blipFill>
        <p:spPr>
          <a:xfrm>
            <a:off x="5116720" y="1940056"/>
            <a:ext cx="2853874" cy="172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006C5B-E895-4CCC-F0E1-2482DE591F72}"/>
              </a:ext>
            </a:extLst>
          </p:cNvPr>
          <p:cNvSpPr txBox="1"/>
          <p:nvPr/>
        </p:nvSpPr>
        <p:spPr>
          <a:xfrm>
            <a:off x="9433686" y="1570724"/>
            <a:ext cx="169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Neoclassical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4E68E2-F0C1-B4C1-340C-F7B8239B0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696" y="1959358"/>
            <a:ext cx="2872905" cy="174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F34F11-F15B-91D4-A1B9-4AD1F89644C1}"/>
              </a:ext>
            </a:extLst>
          </p:cNvPr>
          <p:cNvSpPr txBox="1"/>
          <p:nvPr/>
        </p:nvSpPr>
        <p:spPr>
          <a:xfrm>
            <a:off x="5619315" y="3835850"/>
            <a:ext cx="169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Florida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68DE36-E60E-1059-B3F8-004F1CE48C82}"/>
              </a:ext>
            </a:extLst>
          </p:cNvPr>
          <p:cNvSpPr txBox="1"/>
          <p:nvPr/>
        </p:nvSpPr>
        <p:spPr>
          <a:xfrm>
            <a:off x="9170772" y="3808988"/>
            <a:ext cx="237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Farmhouse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5583CC-4244-B12A-FA17-A077B6637E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29"/>
          <a:stretch/>
        </p:blipFill>
        <p:spPr>
          <a:xfrm>
            <a:off x="9253648" y="4205182"/>
            <a:ext cx="2207641" cy="2054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F36DF4ED-592E-1AB7-8D79-156F483EA1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54253" y="1146992"/>
            <a:ext cx="2530124" cy="1180186"/>
          </a:xfrm>
          <a:prstGeom prst="curvedConnector3">
            <a:avLst/>
          </a:prstGeom>
          <a:ln w="38100">
            <a:solidFill>
              <a:srgbClr val="7030A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HOTOS: Coastal styles blend in Florida beach house | Florida beach house,  Beach cottage decor, Beach cottage style">
            <a:extLst>
              <a:ext uri="{FF2B5EF4-FFF2-40B4-BE49-F238E27FC236}">
                <a16:creationId xmlns:a16="http://schemas.microsoft.com/office/drawing/2014/main" id="{8F01ABC2-6BBA-A395-9798-EB889D720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915" y="4238559"/>
            <a:ext cx="2530121" cy="189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2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469D953-40A7-93A1-FB8E-A56CAA00FFEA}"/>
              </a:ext>
            </a:extLst>
          </p:cNvPr>
          <p:cNvSpPr/>
          <p:nvPr/>
        </p:nvSpPr>
        <p:spPr>
          <a:xfrm>
            <a:off x="254524" y="240923"/>
            <a:ext cx="11340445" cy="2009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6209A7-1656-9CEE-9615-B1EF8A3247D9}"/>
              </a:ext>
            </a:extLst>
          </p:cNvPr>
          <p:cNvGrpSpPr/>
          <p:nvPr/>
        </p:nvGrpSpPr>
        <p:grpSpPr>
          <a:xfrm>
            <a:off x="9329988" y="2581279"/>
            <a:ext cx="2816289" cy="3730761"/>
            <a:chOff x="7507794" y="379742"/>
            <a:chExt cx="4252913" cy="60985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D0C863-5113-52D3-ABE5-410B292B1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7794" y="379742"/>
              <a:ext cx="4252913" cy="6098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770A745-A2E1-489D-C618-C78ACE2E0FC8}"/>
                </a:ext>
              </a:extLst>
            </p:cNvPr>
            <p:cNvSpPr/>
            <p:nvPr/>
          </p:nvSpPr>
          <p:spPr>
            <a:xfrm>
              <a:off x="9570242" y="1649731"/>
              <a:ext cx="666750" cy="786492"/>
            </a:xfrm>
            <a:custGeom>
              <a:avLst/>
              <a:gdLst>
                <a:gd name="connsiteX0" fmla="*/ 28575 w 771525"/>
                <a:gd name="connsiteY0" fmla="*/ 0 h 771525"/>
                <a:gd name="connsiteX1" fmla="*/ 323850 w 771525"/>
                <a:gd name="connsiteY1" fmla="*/ 9525 h 771525"/>
                <a:gd name="connsiteX2" fmla="*/ 752475 w 771525"/>
                <a:gd name="connsiteY2" fmla="*/ 371475 h 771525"/>
                <a:gd name="connsiteX3" fmla="*/ 771525 w 771525"/>
                <a:gd name="connsiteY3" fmla="*/ 742950 h 771525"/>
                <a:gd name="connsiteX4" fmla="*/ 285750 w 771525"/>
                <a:gd name="connsiteY4" fmla="*/ 771525 h 771525"/>
                <a:gd name="connsiteX5" fmla="*/ 276225 w 771525"/>
                <a:gd name="connsiteY5" fmla="*/ 504825 h 771525"/>
                <a:gd name="connsiteX6" fmla="*/ 47625 w 771525"/>
                <a:gd name="connsiteY6" fmla="*/ 504825 h 771525"/>
                <a:gd name="connsiteX7" fmla="*/ 0 w 771525"/>
                <a:gd name="connsiteY7" fmla="*/ 47625 h 771525"/>
                <a:gd name="connsiteX8" fmla="*/ 28575 w 771525"/>
                <a:gd name="connsiteY8" fmla="*/ 0 h 771525"/>
                <a:gd name="connsiteX0" fmla="*/ 39291 w 771525"/>
                <a:gd name="connsiteY0" fmla="*/ 0 h 771525"/>
                <a:gd name="connsiteX1" fmla="*/ 323850 w 771525"/>
                <a:gd name="connsiteY1" fmla="*/ 9525 h 771525"/>
                <a:gd name="connsiteX2" fmla="*/ 752475 w 771525"/>
                <a:gd name="connsiteY2" fmla="*/ 371475 h 771525"/>
                <a:gd name="connsiteX3" fmla="*/ 771525 w 771525"/>
                <a:gd name="connsiteY3" fmla="*/ 742950 h 771525"/>
                <a:gd name="connsiteX4" fmla="*/ 285750 w 771525"/>
                <a:gd name="connsiteY4" fmla="*/ 771525 h 771525"/>
                <a:gd name="connsiteX5" fmla="*/ 276225 w 771525"/>
                <a:gd name="connsiteY5" fmla="*/ 504825 h 771525"/>
                <a:gd name="connsiteX6" fmla="*/ 47625 w 771525"/>
                <a:gd name="connsiteY6" fmla="*/ 504825 h 771525"/>
                <a:gd name="connsiteX7" fmla="*/ 0 w 771525"/>
                <a:gd name="connsiteY7" fmla="*/ 47625 h 771525"/>
                <a:gd name="connsiteX8" fmla="*/ 39291 w 771525"/>
                <a:gd name="connsiteY8" fmla="*/ 0 h 771525"/>
                <a:gd name="connsiteX0" fmla="*/ 17860 w 750094"/>
                <a:gd name="connsiteY0" fmla="*/ 0 h 771525"/>
                <a:gd name="connsiteX1" fmla="*/ 302419 w 750094"/>
                <a:gd name="connsiteY1" fmla="*/ 9525 h 771525"/>
                <a:gd name="connsiteX2" fmla="*/ 731044 w 750094"/>
                <a:gd name="connsiteY2" fmla="*/ 371475 h 771525"/>
                <a:gd name="connsiteX3" fmla="*/ 750094 w 750094"/>
                <a:gd name="connsiteY3" fmla="*/ 742950 h 771525"/>
                <a:gd name="connsiteX4" fmla="*/ 264319 w 750094"/>
                <a:gd name="connsiteY4" fmla="*/ 771525 h 771525"/>
                <a:gd name="connsiteX5" fmla="*/ 254794 w 750094"/>
                <a:gd name="connsiteY5" fmla="*/ 504825 h 771525"/>
                <a:gd name="connsiteX6" fmla="*/ 26194 w 750094"/>
                <a:gd name="connsiteY6" fmla="*/ 504825 h 771525"/>
                <a:gd name="connsiteX7" fmla="*/ 0 w 750094"/>
                <a:gd name="connsiteY7" fmla="*/ 47625 h 771525"/>
                <a:gd name="connsiteX8" fmla="*/ 17860 w 750094"/>
                <a:gd name="connsiteY8" fmla="*/ 0 h 771525"/>
                <a:gd name="connsiteX0" fmla="*/ 17860 w 750094"/>
                <a:gd name="connsiteY0" fmla="*/ 0 h 771525"/>
                <a:gd name="connsiteX1" fmla="*/ 302419 w 750094"/>
                <a:gd name="connsiteY1" fmla="*/ 9525 h 771525"/>
                <a:gd name="connsiteX2" fmla="*/ 731044 w 750094"/>
                <a:gd name="connsiteY2" fmla="*/ 371475 h 771525"/>
                <a:gd name="connsiteX3" fmla="*/ 750094 w 750094"/>
                <a:gd name="connsiteY3" fmla="*/ 761767 h 771525"/>
                <a:gd name="connsiteX4" fmla="*/ 264319 w 750094"/>
                <a:gd name="connsiteY4" fmla="*/ 771525 h 771525"/>
                <a:gd name="connsiteX5" fmla="*/ 254794 w 750094"/>
                <a:gd name="connsiteY5" fmla="*/ 504825 h 771525"/>
                <a:gd name="connsiteX6" fmla="*/ 26194 w 750094"/>
                <a:gd name="connsiteY6" fmla="*/ 504825 h 771525"/>
                <a:gd name="connsiteX7" fmla="*/ 0 w 750094"/>
                <a:gd name="connsiteY7" fmla="*/ 47625 h 771525"/>
                <a:gd name="connsiteX8" fmla="*/ 17860 w 750094"/>
                <a:gd name="connsiteY8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094" h="771525">
                  <a:moveTo>
                    <a:pt x="17860" y="0"/>
                  </a:moveTo>
                  <a:lnTo>
                    <a:pt x="302419" y="9525"/>
                  </a:lnTo>
                  <a:lnTo>
                    <a:pt x="731044" y="371475"/>
                  </a:lnTo>
                  <a:lnTo>
                    <a:pt x="750094" y="761767"/>
                  </a:lnTo>
                  <a:lnTo>
                    <a:pt x="264319" y="771525"/>
                  </a:lnTo>
                  <a:lnTo>
                    <a:pt x="254794" y="504825"/>
                  </a:lnTo>
                  <a:lnTo>
                    <a:pt x="26194" y="504825"/>
                  </a:lnTo>
                  <a:lnTo>
                    <a:pt x="0" y="47625"/>
                  </a:lnTo>
                  <a:lnTo>
                    <a:pt x="17860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280A0100-0A7E-6D36-2E34-09CE8795CADB}"/>
                </a:ext>
              </a:extLst>
            </p:cNvPr>
            <p:cNvSpPr/>
            <p:nvPr/>
          </p:nvSpPr>
          <p:spPr>
            <a:xfrm>
              <a:off x="9784080" y="1883664"/>
              <a:ext cx="228600" cy="20116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C5637A-A3FE-44E0-13C8-C244786872A6}"/>
              </a:ext>
            </a:extLst>
          </p:cNvPr>
          <p:cNvGrpSpPr/>
          <p:nvPr/>
        </p:nvGrpSpPr>
        <p:grpSpPr>
          <a:xfrm>
            <a:off x="459874" y="240923"/>
            <a:ext cx="9382698" cy="5942520"/>
            <a:chOff x="177070" y="76200"/>
            <a:chExt cx="11785836" cy="66770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1EA4BD-D386-B792-D115-D71BFD92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475" y="76200"/>
              <a:ext cx="7945049" cy="6677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79D765B-8992-C1ED-F49C-8A09882D4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6375" y="638175"/>
              <a:ext cx="752475" cy="2476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566F2D-54E7-D393-B7B0-94F62F1E3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070" y="576261"/>
              <a:ext cx="1622855" cy="9382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E47A573-F28D-E387-B66A-BDABDD7577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475" y="2085975"/>
              <a:ext cx="752475" cy="2476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C1ED8C-D6F2-4622-21F8-51DBBBC24CD4}"/>
                </a:ext>
              </a:extLst>
            </p:cNvPr>
            <p:cNvSpPr txBox="1"/>
            <p:nvPr/>
          </p:nvSpPr>
          <p:spPr>
            <a:xfrm>
              <a:off x="1313848" y="2038350"/>
              <a:ext cx="1236736" cy="7262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badi" panose="020B0604020104020204" pitchFamily="34" charset="0"/>
                </a:rPr>
                <a:t>Trail network connections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07338F6-480D-AED7-BF1F-46129B6A8F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4500" y="1704975"/>
              <a:ext cx="818848" cy="1238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62BD55-6E37-EEBD-46BC-359D1D2BC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400" y="1614487"/>
              <a:ext cx="2228506" cy="84772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B7CB0B-904A-D1FE-535C-96BB19040F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5075" y="3343275"/>
              <a:ext cx="1762125" cy="3165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A45D1C-9C1B-1734-BCBC-BB196BCEF1BE}"/>
                </a:ext>
              </a:extLst>
            </p:cNvPr>
            <p:cNvSpPr txBox="1"/>
            <p:nvPr/>
          </p:nvSpPr>
          <p:spPr>
            <a:xfrm>
              <a:off x="7847999" y="3198168"/>
              <a:ext cx="1143000" cy="518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badi" panose="020B0604020104020204" pitchFamily="34" charset="0"/>
                </a:rPr>
                <a:t>Ally Access Units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1743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3CD65D-61A5-43C9-A837-6EC73C7DA8AB}">
  <ds:schemaRefs>
    <ds:schemaRef ds:uri="16c05727-aa75-4e4a-9b5f-8a80a1165891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{E3EA5B37-55BE-4D36-8E3F-92D2EC1DC2A0}tf11437505_win32</Template>
  <TotalTime>3101</TotalTime>
  <Words>497</Words>
  <Application>Microsoft Office PowerPoint</Application>
  <PresentationFormat>Widescreen</PresentationFormat>
  <Paragraphs>108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Abadi</vt:lpstr>
      <vt:lpstr>Arial</vt:lpstr>
      <vt:lpstr>Calibri</vt:lpstr>
      <vt:lpstr>Courier New</vt:lpstr>
      <vt:lpstr>Georgia Pro Cond Light</vt:lpstr>
      <vt:lpstr>Source Sans Pro</vt:lpstr>
      <vt:lpstr>Speak Pro</vt:lpstr>
      <vt:lpstr>Wingdings</vt:lpstr>
      <vt:lpstr>RetrospectVTI</vt:lpstr>
      <vt:lpstr>Auburndale Development</vt:lpstr>
      <vt:lpstr> </vt:lpstr>
      <vt:lpstr>PowerPoint Presentation</vt:lpstr>
      <vt:lpstr>Projected Growth &amp; Impacts </vt:lpstr>
      <vt:lpstr>Demographics </vt:lpstr>
      <vt:lpstr>PowerPoint Presentation</vt:lpstr>
      <vt:lpstr>PowerPoint Presentation</vt:lpstr>
      <vt:lpstr>PowerPoint Presentation</vt:lpstr>
      <vt:lpstr>PowerPoint Presentation</vt:lpstr>
      <vt:lpstr>North Auburndale Park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Redevelopment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</dc:title>
  <dc:creator>Julie Fife</dc:creator>
  <cp:lastModifiedBy>Julie Womble</cp:lastModifiedBy>
  <cp:revision>14</cp:revision>
  <cp:lastPrinted>2023-04-24T18:01:59Z</cp:lastPrinted>
  <dcterms:created xsi:type="dcterms:W3CDTF">2022-03-28T20:06:11Z</dcterms:created>
  <dcterms:modified xsi:type="dcterms:W3CDTF">2023-08-15T13:13:23Z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